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256" r:id="rId2"/>
    <p:sldId id="310" r:id="rId3"/>
    <p:sldId id="258" r:id="rId4"/>
    <p:sldId id="393" r:id="rId5"/>
    <p:sldId id="395" r:id="rId6"/>
    <p:sldId id="394" r:id="rId7"/>
    <p:sldId id="316" r:id="rId8"/>
    <p:sldId id="314" r:id="rId9"/>
    <p:sldId id="396" r:id="rId10"/>
    <p:sldId id="318" r:id="rId11"/>
    <p:sldId id="398" r:id="rId12"/>
    <p:sldId id="399" r:id="rId13"/>
    <p:sldId id="400" r:id="rId14"/>
    <p:sldId id="403" r:id="rId15"/>
    <p:sldId id="404" r:id="rId16"/>
    <p:sldId id="407" r:id="rId17"/>
    <p:sldId id="397" r:id="rId18"/>
    <p:sldId id="328" r:id="rId19"/>
    <p:sldId id="330" r:id="rId20"/>
    <p:sldId id="401" r:id="rId21"/>
    <p:sldId id="422" r:id="rId22"/>
    <p:sldId id="423" r:id="rId23"/>
    <p:sldId id="405" r:id="rId24"/>
    <p:sldId id="424" r:id="rId25"/>
    <p:sldId id="425" r:id="rId26"/>
    <p:sldId id="341" r:id="rId27"/>
    <p:sldId id="402" r:id="rId28"/>
    <p:sldId id="408" r:id="rId29"/>
    <p:sldId id="406" r:id="rId30"/>
    <p:sldId id="409" r:id="rId31"/>
    <p:sldId id="413" r:id="rId32"/>
    <p:sldId id="414" r:id="rId33"/>
    <p:sldId id="410" r:id="rId34"/>
    <p:sldId id="411" r:id="rId35"/>
    <p:sldId id="412" r:id="rId36"/>
    <p:sldId id="415" r:id="rId37"/>
    <p:sldId id="416" r:id="rId38"/>
    <p:sldId id="417" r:id="rId39"/>
    <p:sldId id="418" r:id="rId40"/>
    <p:sldId id="419" r:id="rId41"/>
    <p:sldId id="354" r:id="rId42"/>
    <p:sldId id="420" r:id="rId43"/>
    <p:sldId id="421" r:id="rId44"/>
    <p:sldId id="260" r:id="rId4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D77"/>
    <a:srgbClr val="333399"/>
    <a:srgbClr val="522398"/>
    <a:srgbClr val="492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>
        <p:scale>
          <a:sx n="60" d="100"/>
          <a:sy n="60" d="100"/>
        </p:scale>
        <p:origin x="14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33C87-0EEA-4982-B659-C04A32CBA5AF}" type="datetimeFigureOut">
              <a:rPr lang="pl-PL" smtClean="0"/>
              <a:pPr/>
              <a:t>02.04.2024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A5001-A468-4CD4-BD49-545474F0C2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860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1D127-428D-4402-B9CB-95764DE8483E}" type="datetimeFigureOut">
              <a:rPr lang="pl-PL" smtClean="0"/>
              <a:pPr/>
              <a:t>02.04.2024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E07A2-7EC3-4DAE-B99F-02024260ADB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61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5786" y="6449785"/>
            <a:ext cx="391886" cy="236765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018C56DE-7780-4814-8AD1-536AB5A0450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34734" y="985612"/>
            <a:ext cx="8474529" cy="1961695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Kliknij, aby edytować tytuł 30-36 pkt.</a:t>
            </a:r>
            <a:endParaRPr lang="en-US" dirty="0"/>
          </a:p>
        </p:txBody>
      </p:sp>
      <p:sp>
        <p:nvSpPr>
          <p:cNvPr id="28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334733" y="3105038"/>
            <a:ext cx="8474529" cy="147512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podtytuł 22-26 pkt.</a:t>
            </a:r>
          </a:p>
        </p:txBody>
      </p:sp>
      <p:sp>
        <p:nvSpPr>
          <p:cNvPr id="30" name="Symbol zastępczy tekstu 2"/>
          <p:cNvSpPr>
            <a:spLocks noGrp="1"/>
          </p:cNvSpPr>
          <p:nvPr>
            <p:ph type="body" idx="13" hasCustomPrompt="1"/>
          </p:nvPr>
        </p:nvSpPr>
        <p:spPr>
          <a:xfrm>
            <a:off x="334732" y="4737896"/>
            <a:ext cx="8474529" cy="14669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dane autora 18-20 pkt.</a:t>
            </a:r>
          </a:p>
        </p:txBody>
      </p:sp>
      <p:sp>
        <p:nvSpPr>
          <p:cNvPr id="32" name="Symbol zastępczy tekstu 2"/>
          <p:cNvSpPr>
            <a:spLocks noGrp="1"/>
          </p:cNvSpPr>
          <p:nvPr>
            <p:ph type="body" idx="14" hasCustomPrompt="1"/>
          </p:nvPr>
        </p:nvSpPr>
        <p:spPr>
          <a:xfrm>
            <a:off x="334732" y="6441620"/>
            <a:ext cx="8156125" cy="2367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dodatkowe informacje 12-14 pkt.</a:t>
            </a:r>
          </a:p>
        </p:txBody>
      </p:sp>
    </p:spTree>
    <p:extLst>
      <p:ext uri="{BB962C8B-B14F-4D97-AF65-F5344CB8AC3E}">
        <p14:creationId xmlns:p14="http://schemas.microsoft.com/office/powerpoint/2010/main" val="279062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6571" y="169184"/>
            <a:ext cx="8490857" cy="647246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100000"/>
              </a:lnSpc>
              <a:defRPr sz="2200" b="1">
                <a:solidFill>
                  <a:srgbClr val="001D77"/>
                </a:solidFill>
              </a:defRPr>
            </a:lvl1pPr>
          </a:lstStyle>
          <a:p>
            <a:r>
              <a:rPr lang="pl-PL" dirty="0"/>
              <a:t>Kliknij, aby edytować tytuł 22-26 pkt.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6570" y="985613"/>
            <a:ext cx="8490857" cy="505595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/>
            </a:lvl1pPr>
            <a:lvl2pPr marL="432000" indent="-216000">
              <a:lnSpc>
                <a:spcPct val="100000"/>
              </a:lnSpc>
              <a:spcBef>
                <a:spcPts val="300"/>
              </a:spcBef>
              <a:buClr>
                <a:srgbClr val="492D6C"/>
              </a:buClr>
              <a:buSzPct val="120000"/>
              <a:buFont typeface="Arial" panose="020B0604020202020204" pitchFamily="34" charset="0"/>
              <a:buChar char="•"/>
              <a:defRPr sz="2200"/>
            </a:lvl2pPr>
            <a:lvl3pPr marL="648000" indent="-216000">
              <a:lnSpc>
                <a:spcPct val="100000"/>
              </a:lnSpc>
              <a:spcBef>
                <a:spcPts val="300"/>
              </a:spcBef>
              <a:buClr>
                <a:srgbClr val="492D6C"/>
              </a:buClr>
              <a:buSzPct val="100000"/>
              <a:buFont typeface="Arial" panose="020B0604020202020204" pitchFamily="34" charset="0"/>
              <a:buChar char="•"/>
              <a:defRPr sz="2200"/>
            </a:lvl3pPr>
            <a:lvl4pPr marL="864000" indent="-216000">
              <a:lnSpc>
                <a:spcPct val="100000"/>
              </a:lnSpc>
              <a:spcBef>
                <a:spcPts val="300"/>
              </a:spcBef>
              <a:buClr>
                <a:srgbClr val="492D6C"/>
              </a:buClr>
              <a:buSzPct val="100000"/>
              <a:buFont typeface="Arial" panose="020B0604020202020204" pitchFamily="34" charset="0"/>
              <a:buChar char="•"/>
              <a:defRPr sz="2200"/>
            </a:lvl4pPr>
            <a:lvl5pPr marL="1080000" indent="-216000">
              <a:lnSpc>
                <a:spcPct val="100000"/>
              </a:lnSpc>
              <a:spcBef>
                <a:spcPts val="300"/>
              </a:spcBef>
              <a:buClr>
                <a:srgbClr val="492D6C"/>
              </a:buClr>
              <a:buSzPct val="100000"/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pl-PL" dirty="0"/>
              <a:t>Kliknij, aby edytować style tekstu 22-26 pkt.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52114" y="6449785"/>
            <a:ext cx="391886" cy="236765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018C56DE-7780-4814-8AD1-536AB5A0450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tekstu 2"/>
          <p:cNvSpPr>
            <a:spLocks noGrp="1"/>
          </p:cNvSpPr>
          <p:nvPr>
            <p:ph type="body" idx="14" hasCustomPrompt="1"/>
          </p:nvPr>
        </p:nvSpPr>
        <p:spPr>
          <a:xfrm>
            <a:off x="3249385" y="6210754"/>
            <a:ext cx="5241471" cy="4676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dolną stopkę 12-14 pkt.</a:t>
            </a:r>
          </a:p>
        </p:txBody>
      </p:sp>
    </p:spTree>
    <p:extLst>
      <p:ext uri="{BB962C8B-B14F-4D97-AF65-F5344CB8AC3E}">
        <p14:creationId xmlns:p14="http://schemas.microsoft.com/office/powerpoint/2010/main" val="194998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52114" y="6449785"/>
            <a:ext cx="391886" cy="236765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018C56DE-7780-4814-8AD1-536AB5A0450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9" name="Symbol zastępczy tekstu 2"/>
          <p:cNvSpPr>
            <a:spLocks noGrp="1"/>
          </p:cNvSpPr>
          <p:nvPr>
            <p:ph type="body" idx="14" hasCustomPrompt="1"/>
          </p:nvPr>
        </p:nvSpPr>
        <p:spPr>
          <a:xfrm>
            <a:off x="3249385" y="6210754"/>
            <a:ext cx="5241471" cy="4676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dolną stopkę 12-14 pkt.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26571" y="169184"/>
            <a:ext cx="8490857" cy="647246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100000"/>
              </a:lnSpc>
              <a:defRPr sz="2200" b="1">
                <a:solidFill>
                  <a:srgbClr val="001D77"/>
                </a:solidFill>
              </a:defRPr>
            </a:lvl1pPr>
          </a:lstStyle>
          <a:p>
            <a:r>
              <a:rPr lang="pl-PL" dirty="0"/>
              <a:t>Kliknij, aby edytować tytuł 22-26 pkt.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79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52114" y="6449785"/>
            <a:ext cx="391886" cy="236765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018C56DE-7780-4814-8AD1-536AB5A0450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Symbol zastępczy tekstu 2"/>
          <p:cNvSpPr>
            <a:spLocks noGrp="1"/>
          </p:cNvSpPr>
          <p:nvPr>
            <p:ph type="body" idx="14" hasCustomPrompt="1"/>
          </p:nvPr>
        </p:nvSpPr>
        <p:spPr>
          <a:xfrm>
            <a:off x="3249385" y="6210754"/>
            <a:ext cx="5241471" cy="4676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dolną stopkę 12-14 pkt.</a:t>
            </a:r>
          </a:p>
        </p:txBody>
      </p:sp>
    </p:spTree>
    <p:extLst>
      <p:ext uri="{BB962C8B-B14F-4D97-AF65-F5344CB8AC3E}">
        <p14:creationId xmlns:p14="http://schemas.microsoft.com/office/powerpoint/2010/main" val="127850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>
          <a:xfrm>
            <a:off x="8752114" y="6449785"/>
            <a:ext cx="391886" cy="236765"/>
          </a:xfrm>
        </p:spPr>
        <p:txBody>
          <a:bodyPr/>
          <a:lstStyle/>
          <a:p>
            <a:fld id="{018C56DE-7780-4814-8AD1-536AB5A0450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34734" y="985612"/>
            <a:ext cx="8474529" cy="1961695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Pusty lub kliknij, aby edytować dodatkowe informacje</a:t>
            </a:r>
            <a:endParaRPr lang="en-US" dirty="0"/>
          </a:p>
        </p:txBody>
      </p:sp>
      <p:sp>
        <p:nvSpPr>
          <p:cNvPr id="5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334733" y="3105038"/>
            <a:ext cx="8474529" cy="147512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Pusty lub kliknij, aby edytować dodatkowe informacje</a:t>
            </a:r>
          </a:p>
        </p:txBody>
      </p:sp>
      <p:sp>
        <p:nvSpPr>
          <p:cNvPr id="6" name="Symbol zastępczy tekstu 2"/>
          <p:cNvSpPr>
            <a:spLocks noGrp="1"/>
          </p:cNvSpPr>
          <p:nvPr>
            <p:ph type="body" idx="13" hasCustomPrompt="1"/>
          </p:nvPr>
        </p:nvSpPr>
        <p:spPr>
          <a:xfrm>
            <a:off x="334732" y="4737896"/>
            <a:ext cx="8474529" cy="14669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dane autora 18-24 pkt.</a:t>
            </a:r>
          </a:p>
        </p:txBody>
      </p:sp>
      <p:sp>
        <p:nvSpPr>
          <p:cNvPr id="7" name="Symbol zastępczy tekstu 2"/>
          <p:cNvSpPr>
            <a:spLocks noGrp="1"/>
          </p:cNvSpPr>
          <p:nvPr>
            <p:ph type="body" idx="14" hasCustomPrompt="1"/>
          </p:nvPr>
        </p:nvSpPr>
        <p:spPr>
          <a:xfrm>
            <a:off x="334732" y="6441620"/>
            <a:ext cx="8156125" cy="2367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dodatkowe informacje 12-14 pkt.</a:t>
            </a:r>
          </a:p>
        </p:txBody>
      </p:sp>
    </p:spTree>
    <p:extLst>
      <p:ext uri="{BB962C8B-B14F-4D97-AF65-F5344CB8AC3E}">
        <p14:creationId xmlns:p14="http://schemas.microsoft.com/office/powerpoint/2010/main" val="86997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2114" y="6457949"/>
            <a:ext cx="391886" cy="236765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018C56DE-7780-4814-8AD1-536AB5A0450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733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tat.gov.pl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</a:t>
            </a:fld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12651" y="1438858"/>
            <a:ext cx="8718698" cy="3316744"/>
          </a:xfrm>
        </p:spPr>
        <p:txBody>
          <a:bodyPr/>
          <a:lstStyle/>
          <a:p>
            <a:pPr algn="ctr"/>
            <a:r>
              <a:rPr lang="pl-PL" sz="3600" dirty="0"/>
              <a:t>JAKIE WARUNKI SPRZYJAJĄ OSIĄGANIU SUKCESU PRZEZ PRZEDSIĘBIORSTWA? </a:t>
            </a:r>
            <a:br>
              <a:rPr lang="pl-PL" sz="3600" dirty="0"/>
            </a:br>
            <a:r>
              <a:rPr lang="pl-PL" sz="3200" dirty="0"/>
              <a:t>JAK SPECYFIKA OTOCZENIA LOKALNEGO </a:t>
            </a:r>
            <a:br>
              <a:rPr lang="pl-PL" sz="3200" dirty="0"/>
            </a:br>
            <a:r>
              <a:rPr lang="pl-PL" sz="3200" dirty="0"/>
              <a:t>I INSTYTUCJONALNEGO WPŁYWA NA FUNKCJONOWANIE I ROZWÓJ PRZEDSIĘBIORSTW? </a:t>
            </a:r>
            <a:br>
              <a:rPr lang="pl-PL" sz="3200" b="0" dirty="0"/>
            </a:br>
            <a:r>
              <a:rPr lang="pl-PL" sz="3200" dirty="0"/>
              <a:t>Wybrane wyniki badań empirycznych</a:t>
            </a:r>
            <a:endParaRPr lang="pl-PL" sz="3200" i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3"/>
          </p:nvPr>
        </p:nvSpPr>
        <p:spPr>
          <a:xfrm>
            <a:off x="1787869" y="5236273"/>
            <a:ext cx="7356131" cy="1111363"/>
          </a:xfrm>
        </p:spPr>
        <p:txBody>
          <a:bodyPr/>
          <a:lstStyle/>
          <a:p>
            <a:r>
              <a:rPr lang="pl-PL" sz="2200" b="1" dirty="0"/>
              <a:t>Elżbieta Stańczyk</a:t>
            </a:r>
            <a:endParaRPr lang="pl-PL" sz="2200" dirty="0"/>
          </a:p>
          <a:p>
            <a:r>
              <a:rPr lang="pl-PL" sz="2200" dirty="0"/>
              <a:t>Instytut Nauk Ekonomicznych, Uniwersytet Wrocławski</a:t>
            </a:r>
          </a:p>
          <a:p>
            <a:r>
              <a:rPr lang="pl-PL" sz="2200" dirty="0"/>
              <a:t>Urząd Statystyczny we Wrocławiu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4"/>
          </p:nvPr>
        </p:nvSpPr>
        <p:spPr>
          <a:xfrm>
            <a:off x="334732" y="6568167"/>
            <a:ext cx="8156125" cy="236765"/>
          </a:xfrm>
        </p:spPr>
        <p:txBody>
          <a:bodyPr/>
          <a:lstStyle/>
          <a:p>
            <a:r>
              <a:rPr lang="pl-PL" sz="1400" dirty="0"/>
              <a:t>3 kwietnia 2024 r. Wrocław</a:t>
            </a:r>
          </a:p>
          <a:p>
            <a:endParaRPr lang="pl-PL" sz="1400" dirty="0"/>
          </a:p>
        </p:txBody>
      </p:sp>
      <p:pic>
        <p:nvPicPr>
          <p:cNvPr id="9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6198975C-9F14-9297-4DD5-5122B1C739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6550" y="83060"/>
            <a:ext cx="2829685" cy="72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5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/>
              <a:t>PLAN PREZENTACJI </a:t>
            </a:r>
          </a:p>
        </p:txBody>
      </p:sp>
      <p:sp>
        <p:nvSpPr>
          <p:cNvPr id="6" name="Prostokąt 5"/>
          <p:cNvSpPr/>
          <p:nvPr/>
        </p:nvSpPr>
        <p:spPr>
          <a:xfrm>
            <a:off x="701748" y="986551"/>
            <a:ext cx="83220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100" b="1" dirty="0"/>
              <a:t>Wprowadzenie</a:t>
            </a:r>
          </a:p>
          <a:p>
            <a:r>
              <a:rPr lang="pl-PL" sz="2100" b="1" dirty="0"/>
              <a:t>Cel badania</a:t>
            </a:r>
          </a:p>
          <a:p>
            <a:r>
              <a:rPr lang="pl-PL" sz="2100" b="1" dirty="0"/>
              <a:t>Metodologia badania</a:t>
            </a:r>
          </a:p>
          <a:p>
            <a:pPr marL="706438" indent="-342900">
              <a:buFont typeface="Arial" panose="020B0604020202020204" pitchFamily="34" charset="0"/>
              <a:buChar char="•"/>
            </a:pPr>
            <a:r>
              <a:rPr lang="pl-PL" sz="2100" dirty="0"/>
              <a:t>Zakres czasowy, terytorialny oraz podmiotowy</a:t>
            </a:r>
            <a:br>
              <a:rPr lang="pl-PL" sz="2100" dirty="0"/>
            </a:br>
            <a:r>
              <a:rPr lang="pl-PL" sz="2100" dirty="0"/>
              <a:t> i przedmiotowy </a:t>
            </a:r>
          </a:p>
          <a:p>
            <a:pPr marL="706438" indent="-342900">
              <a:buFont typeface="Arial" panose="020B0604020202020204" pitchFamily="34" charset="0"/>
              <a:buChar char="•"/>
            </a:pPr>
            <a:r>
              <a:rPr lang="pl-PL" sz="2100" dirty="0"/>
              <a:t>Narzędzia badawcze</a:t>
            </a:r>
          </a:p>
          <a:p>
            <a:pPr marL="706438" indent="-342900">
              <a:buFont typeface="Arial" panose="020B0604020202020204" pitchFamily="34" charset="0"/>
              <a:buChar char="•"/>
            </a:pPr>
            <a:r>
              <a:rPr lang="pl-PL" sz="2100" dirty="0"/>
              <a:t>Metody analizy danych wynikowych </a:t>
            </a:r>
            <a:endParaRPr lang="pl-PL" sz="2100" i="1" dirty="0"/>
          </a:p>
          <a:p>
            <a:r>
              <a:rPr lang="pl-PL" sz="2100" b="1" dirty="0"/>
              <a:t>Wybrane wyniki badania</a:t>
            </a:r>
          </a:p>
          <a:p>
            <a:pPr marL="706438" indent="-342900">
              <a:buFont typeface="Arial" panose="020B0604020202020204" pitchFamily="34" charset="0"/>
              <a:buChar char="•"/>
            </a:pPr>
            <a:r>
              <a:rPr lang="pl-PL" sz="2100" dirty="0"/>
              <a:t>Miary sukcesu działalności przedsiębiorstw</a:t>
            </a:r>
          </a:p>
          <a:p>
            <a:pPr marL="706438" indent="-342900">
              <a:buFont typeface="Arial" panose="020B0604020202020204" pitchFamily="34" charset="0"/>
              <a:buChar char="•"/>
            </a:pPr>
            <a:r>
              <a:rPr lang="pl-PL" sz="2100" dirty="0"/>
              <a:t>Determinanty sukcesu działalności przedsiębiorstw</a:t>
            </a:r>
          </a:p>
          <a:p>
            <a:pPr marL="706438" indent="-342900">
              <a:buFont typeface="Arial" panose="020B0604020202020204" pitchFamily="34" charset="0"/>
              <a:buChar char="•"/>
            </a:pPr>
            <a:r>
              <a:rPr lang="pl-PL" sz="2100" dirty="0"/>
              <a:t>Modele drzew regresyjnych</a:t>
            </a:r>
          </a:p>
          <a:p>
            <a:r>
              <a:rPr lang="pl-PL" sz="2100" b="1" dirty="0"/>
              <a:t>Wnioski końcowe</a:t>
            </a:r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03A77C74-DD32-E221-7EFE-B05C84DE7D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22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WPROWADZENIE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132845" y="816430"/>
            <a:ext cx="6619269" cy="95410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Arial" pitchFamily="34" charset="0"/>
                <a:cs typeface="Arial" pitchFamily="34" charset="0"/>
              </a:rPr>
              <a:t>  Źródłem danych w prezentowanej analizie są wybrane wyniki badań, które zostały przedstawione w publikacji </a:t>
            </a:r>
          </a:p>
          <a:p>
            <a:pPr marL="85725" indent="-85725" algn="just">
              <a:buAutoNum type="alphaUcPeriod"/>
            </a:pPr>
            <a:r>
              <a:rPr lang="pl-PL" dirty="0">
                <a:latin typeface="Arial" pitchFamily="34" charset="0"/>
                <a:cs typeface="Arial" pitchFamily="34" charset="0"/>
              </a:rPr>
              <a:t>Dudek,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L.Cybulski</a:t>
            </a:r>
            <a:r>
              <a:rPr lang="pl-PL" dirty="0">
                <a:latin typeface="Arial" pitchFamily="34" charset="0"/>
                <a:cs typeface="Arial" pitchFamily="34" charset="0"/>
              </a:rPr>
              <a:t>,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K.Łobos</a:t>
            </a:r>
            <a:r>
              <a:rPr lang="pl-PL" dirty="0">
                <a:latin typeface="Arial" pitchFamily="34" charset="0"/>
                <a:cs typeface="Arial" pitchFamily="34" charset="0"/>
              </a:rPr>
              <a:t>,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M.Obrębalski</a:t>
            </a:r>
            <a:r>
              <a:rPr lang="pl-PL" dirty="0">
                <a:latin typeface="Arial" pitchFamily="34" charset="0"/>
                <a:cs typeface="Arial" pitchFamily="34" charset="0"/>
              </a:rPr>
              <a:t>,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K.Safin</a:t>
            </a:r>
            <a:r>
              <a:rPr lang="pl-PL" dirty="0">
                <a:latin typeface="Arial" pitchFamily="34" charset="0"/>
                <a:cs typeface="Arial" pitchFamily="34" charset="0"/>
              </a:rPr>
              <a:t>, </a:t>
            </a:r>
            <a:r>
              <a:rPr lang="pl-PL" dirty="0" err="1">
                <a:latin typeface="Arial" pitchFamily="34" charset="0"/>
                <a:cs typeface="Arial" pitchFamily="34" charset="0"/>
              </a:rPr>
              <a:t>E.Stańczyk</a:t>
            </a:r>
            <a:r>
              <a:rPr lang="pl-PL" dirty="0">
                <a:latin typeface="Arial" pitchFamily="34" charset="0"/>
                <a:cs typeface="Arial" pitchFamily="34" charset="0"/>
              </a:rPr>
              <a:t>, M. Wojciech  (2022) „</a:t>
            </a:r>
            <a:r>
              <a:rPr lang="pl-PL" b="1" i="1" dirty="0">
                <a:solidFill>
                  <a:srgbClr val="001D77"/>
                </a:solidFill>
                <a:latin typeface="Arial" pitchFamily="34" charset="0"/>
                <a:cs typeface="Arial" pitchFamily="34" charset="0"/>
              </a:rPr>
              <a:t>Determinanty sukcesu małych i średnich przedsiębiorstw</a:t>
            </a:r>
            <a:r>
              <a:rPr lang="pl-PL" dirty="0">
                <a:latin typeface="Arial" pitchFamily="34" charset="0"/>
                <a:cs typeface="Arial" pitchFamily="34" charset="0"/>
              </a:rPr>
              <a:t>”, seria Prace Eksperymentalne GUS.</a:t>
            </a:r>
          </a:p>
          <a:p>
            <a:pPr marL="342900" indent="-342900" algn="just">
              <a:buAutoNum type="alphaUcPeriod"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l-PL" dirty="0">
                <a:latin typeface="Arial" pitchFamily="34" charset="0"/>
                <a:cs typeface="Arial" pitchFamily="34" charset="0"/>
              </a:rPr>
              <a:t>Publikacja ta jest dodatkowym produktem zrealizowanej przez resort statystyki publicznej pracy badawczej </a:t>
            </a:r>
          </a:p>
          <a:p>
            <a:pPr algn="just"/>
            <a:r>
              <a:rPr lang="pl-PL" dirty="0">
                <a:latin typeface="Arial" pitchFamily="34" charset="0"/>
                <a:cs typeface="Arial" pitchFamily="34" charset="0"/>
              </a:rPr>
              <a:t>„</a:t>
            </a:r>
            <a:r>
              <a:rPr lang="pl-PL" b="1" i="1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Uwarunkowania rozwoju przedsiębiorczości w sektorze MŚP</a:t>
            </a:r>
            <a:r>
              <a:rPr lang="pl-PL" b="1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”, </a:t>
            </a:r>
            <a:r>
              <a:rPr lang="pl-PL" dirty="0">
                <a:latin typeface="Arial" pitchFamily="34" charset="0"/>
                <a:cs typeface="Arial" pitchFamily="34" charset="0"/>
              </a:rPr>
              <a:t>jednej z </a:t>
            </a:r>
            <a:r>
              <a:rPr lang="pl-PL" dirty="0"/>
              <a:t>prac eksperymentalnych prowadzonych w GUS w ramach projektu „Statystyka dla polityki spójności”, współfinansowanego ze środków Programu Operacyjnego Pomoc Techniczna 2014-2020.  Celem pracy badawczej było przygotowanie metodologii pozyskiwania przez statystykę publiczną nowych danych służących kompleksowej ocenie krajowych i regionalnych uwarunkowań rozwoju przedsiębiorczości w sektorze małych i średnich przedsiębiorstw, głównie w oparciu o opinie przedsiębiorców; przetestowanie i ocena jakości zastosowanego narzędzia badawczego.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Praca realizowana była przez Centrum Badań i Edukacji Statystycznej GUS, </a:t>
            </a:r>
            <a:br>
              <a:rPr lang="pl-PL" dirty="0"/>
            </a:br>
            <a:r>
              <a:rPr lang="pl-PL" dirty="0"/>
              <a:t>we współpracy z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/>
              <a:t>Urzędem Statystycznym we Wrocławiu,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/>
              <a:t>Departamentem Przedsiębiorstw GUS,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/>
              <a:t>Urzędem Statystycznym w Warszawie (Ośrodek Statystyki Przedsiębiorstw Niefinansowych),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/>
              <a:t>Centrum Informatyki Statystycznej (Zakład w Radomiu)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9A9FDD0-C0D4-CA45-041F-763EA08E4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385189"/>
            <a:ext cx="1871588" cy="2673698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97CF5CB3-E4C6-FBC3-E307-E406527F77A3}"/>
              </a:ext>
            </a:extLst>
          </p:cNvPr>
          <p:cNvSpPr/>
          <p:nvPr/>
        </p:nvSpPr>
        <p:spPr>
          <a:xfrm>
            <a:off x="829254" y="3229409"/>
            <a:ext cx="373711" cy="9382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2F92C29-81A8-113C-C77E-497CB54496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633" y="4193041"/>
            <a:ext cx="1906898" cy="25348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99156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WPROWADZENIE. AUTORZY BADAŃ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132845" y="816430"/>
            <a:ext cx="6619269" cy="50321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Arial" pitchFamily="34" charset="0"/>
                <a:cs typeface="Arial" pitchFamily="34" charset="0"/>
              </a:rPr>
              <a:t>Praca badawcza</a:t>
            </a:r>
          </a:p>
          <a:p>
            <a:pPr algn="just"/>
            <a:r>
              <a:rPr lang="pl-PL" dirty="0">
                <a:latin typeface="Arial" pitchFamily="34" charset="0"/>
                <a:cs typeface="Arial" pitchFamily="34" charset="0"/>
              </a:rPr>
              <a:t>„</a:t>
            </a:r>
            <a:r>
              <a:rPr lang="pl-PL" b="1" i="1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Uwarunkowania rozwoju przedsiębiorczości w sektorze MŚP</a:t>
            </a:r>
            <a:r>
              <a:rPr lang="pl-PL" b="1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”, </a:t>
            </a:r>
            <a:r>
              <a:rPr lang="pl-PL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realizowana była głównie przez pracowników </a:t>
            </a:r>
            <a:r>
              <a:rPr lang="pl-PL" dirty="0"/>
              <a:t>Urzędu Statystycznego we Wrocławiu we współpracy z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/>
              <a:t>Departamentem Przedsiębiorstw GUS,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/>
              <a:t>Urzędem Statystycznym w Warszawie (Ośrodek Statystyki Przedsiębiorstw Niefinansowych),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/>
              <a:t>Centrum Informatyki Statystycznej (Zakład w Radomiu)</a:t>
            </a:r>
          </a:p>
          <a:p>
            <a:endParaRPr lang="pl-PL" dirty="0"/>
          </a:p>
          <a:p>
            <a:r>
              <a:rPr lang="pl-PL" dirty="0"/>
              <a:t>oraz współpracy merytorycznej z pracownikami uczelni wyższych, szczególnie z:</a:t>
            </a:r>
          </a:p>
          <a:p>
            <a:r>
              <a:rPr lang="pl-PL" dirty="0"/>
              <a:t>dr hab. K. Łobosem i dr hab. K. Safinem (Uniwersytet WSB </a:t>
            </a:r>
            <a:r>
              <a:rPr lang="pl-PL" dirty="0" err="1"/>
              <a:t>Merito</a:t>
            </a:r>
            <a:r>
              <a:rPr lang="pl-PL" dirty="0"/>
              <a:t> we Wrocławiu), </a:t>
            </a:r>
          </a:p>
          <a:p>
            <a:r>
              <a:rPr lang="pl-PL" dirty="0"/>
              <a:t>a także w ramach konsultacji z:  prof. dr. hab. J. Cieślikiem (Akademia Leona Koźmińskiego w Warszawie),</a:t>
            </a:r>
          </a:p>
          <a:p>
            <a:r>
              <a:rPr lang="pl-PL" dirty="0"/>
              <a:t>prof. dr hab. K. Jajugą, prof. dr hab. </a:t>
            </a:r>
            <a:r>
              <a:rPr lang="pl-PL" dirty="0" err="1"/>
              <a:t>M.Walesiakiem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i dr hab. </a:t>
            </a:r>
            <a:r>
              <a:rPr lang="pl-PL" dirty="0" err="1"/>
              <a:t>A.Dudkiem</a:t>
            </a:r>
            <a:r>
              <a:rPr lang="pl-PL" dirty="0"/>
              <a:t> (Uniwersytet Ekonomiczny we Wrocławiu)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9A9FDD0-C0D4-CA45-041F-763EA08E4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96" y="668915"/>
            <a:ext cx="1792345" cy="256049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97CF5CB3-E4C6-FBC3-E307-E406527F77A3}"/>
              </a:ext>
            </a:extLst>
          </p:cNvPr>
          <p:cNvSpPr/>
          <p:nvPr/>
        </p:nvSpPr>
        <p:spPr>
          <a:xfrm>
            <a:off x="829254" y="3229409"/>
            <a:ext cx="373711" cy="9382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2F92C29-81A8-113C-C77E-497CB54496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796" y="4167663"/>
            <a:ext cx="1906898" cy="25348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Obraz 9" descr="Obraz zawierający tekst&#10;&#10;Opis wygenerowany automatycznie">
            <a:extLst>
              <a:ext uri="{FF2B5EF4-FFF2-40B4-BE49-F238E27FC236}">
                <a16:creationId xmlns:a16="http://schemas.microsoft.com/office/drawing/2014/main" id="{7DCC15BB-5697-018C-D617-6180E9CF45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1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CEL BADAŃ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6571" y="703969"/>
            <a:ext cx="795789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000" b="1" i="1" dirty="0">
                <a:solidFill>
                  <a:srgbClr val="001D77"/>
                </a:solidFill>
                <a:latin typeface="Arial" pitchFamily="34" charset="0"/>
                <a:cs typeface="Arial" pitchFamily="34" charset="0"/>
              </a:rPr>
              <a:t>Determinanty sukcesu małych i średnich przedsiębiorstw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0F53AB7-A412-76F7-8ABC-30BE02C36143}"/>
              </a:ext>
            </a:extLst>
          </p:cNvPr>
          <p:cNvSpPr txBox="1"/>
          <p:nvPr/>
        </p:nvSpPr>
        <p:spPr>
          <a:xfrm>
            <a:off x="273665" y="1323074"/>
            <a:ext cx="8596667" cy="53553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/>
              <a:t>Głównym celem publikacji było: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kompleksowa ocena skali i znaczenia czynników stymulujących sukces przedsiębiorstw (skoncentrowano się na wybranych czynnikach wymienianych w literaturze naukowej w odniesieniu do uwarunkowań wewnętrznych, a także do specyficznych uwarunkowań otoczenia lokalnego, instytucjonalnego oraz wsparcia zewnętrznego dla osiągania sukcesu w prowadzeniu działalności).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wielowymiarowa analiza determinant sukcesu małych i średnich przedsiębiorstw w Polsce</a:t>
            </a:r>
          </a:p>
          <a:p>
            <a:r>
              <a:rPr lang="pl-PL" dirty="0"/>
              <a:t>W szczególności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konstrukcja miary agregatowej sukcesu, umożliwiającej syntezę pozyskanych informacji (przez zmienne obserwowalne) dla każdej jednostki w zakresie wzrostu, rozwoju oraz aktualnej równowagi przedsiębiorstwa, zarówno w sensie materialnym, jak i społecznym, a także osiągniętej pozycji rynkowej,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konstrukcja modelu zależności pomiędzy miarą agregatową sukcesu</a:t>
            </a:r>
            <a:br>
              <a:rPr lang="pl-PL" dirty="0"/>
            </a:br>
            <a:r>
              <a:rPr lang="pl-PL" dirty="0"/>
              <a:t> a determinantami sukcesu przedsiębiorstw z grupy MŚP – czynnikami uwzględnionymi w badaniu kwestionariuszowym oraz wskaźnikami finansowymi, których podstawą były dane ze sprawozdania GUS (przy wykorzystaniu techniki drzew regresyjnych)</a:t>
            </a:r>
          </a:p>
        </p:txBody>
      </p:sp>
    </p:spTree>
    <p:extLst>
      <p:ext uri="{BB962C8B-B14F-4D97-AF65-F5344CB8AC3E}">
        <p14:creationId xmlns:p14="http://schemas.microsoft.com/office/powerpoint/2010/main" val="167649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ŹRÓDŁA DANYCH EMPIRYCZNYCH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6571" y="703969"/>
            <a:ext cx="795789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000" b="1" i="1" dirty="0">
                <a:solidFill>
                  <a:srgbClr val="001D77"/>
                </a:solidFill>
                <a:latin typeface="Arial" pitchFamily="34" charset="0"/>
                <a:cs typeface="Arial" pitchFamily="34" charset="0"/>
              </a:rPr>
              <a:t>Determinanty sukcesu małych i średnich przedsiębiorstw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0F53AB7-A412-76F7-8ABC-30BE02C36143}"/>
              </a:ext>
            </a:extLst>
          </p:cNvPr>
          <p:cNvSpPr txBox="1"/>
          <p:nvPr/>
        </p:nvSpPr>
        <p:spPr>
          <a:xfrm>
            <a:off x="351390" y="1133856"/>
            <a:ext cx="859666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Głównym źródłem danych empirycznych, była wykorzystana wtórnie baza danych jednostkowych otrzymanych z badania kwestionariuszowego</a:t>
            </a:r>
          </a:p>
          <a:p>
            <a:r>
              <a:rPr lang="pl-PL" dirty="0"/>
              <a:t>wykonanego w latach 2017–2018 w ramach wspomnianej pracy badawczej pt. „Uwarunkowania rozwoju przedsiębiorczości w sektorze MŚP”. </a:t>
            </a:r>
          </a:p>
          <a:p>
            <a:endParaRPr lang="pl-PL" dirty="0"/>
          </a:p>
          <a:p>
            <a:r>
              <a:rPr lang="pl-PL" dirty="0"/>
              <a:t>Drugim, uzupełniającym źródłem danych była również wykorzystana wtórnie baza danych jednostkowych otrzymanych ze zrealizowanego przez GUS obowiązkowego sprawozdania z rocznej działalności gospodarczej przedsiębiorstw (na formularzu SP „Roczna ankieta przedsiębiorstwa”) za 2017 r. oraz za 2014 r.</a:t>
            </a:r>
          </a:p>
          <a:p>
            <a:endParaRPr lang="pl-PL" dirty="0"/>
          </a:p>
          <a:p>
            <a:r>
              <a:rPr lang="pl-PL" dirty="0"/>
              <a:t>Łącznie zbiorowość przedsiębiorców objęta analizą liczyła </a:t>
            </a:r>
            <a:r>
              <a:rPr lang="pl-PL" b="1" dirty="0"/>
              <a:t>43379 jednostek </a:t>
            </a:r>
            <a:r>
              <a:rPr lang="pl-PL" dirty="0"/>
              <a:t>(badana próba). Stanowiły one zbiorowość respondentów, którzy nie odmówili uczestnictwa w wyżej wymienionej pracy badawczej „Uwarunkowania rozwoju przedsiębiorczości w sektorze MŚP” oraz odpowiedzieli na wszystkie pytania w kwestionariuszu (badanie kwestionariuszowe zostało skierowany do 72623 przedsiębiorców, którzy objęci byli obowiązkowym sprawozdaniem GUS z rocznej</a:t>
            </a:r>
          </a:p>
          <a:p>
            <a:r>
              <a:rPr lang="pl-PL" dirty="0"/>
              <a:t>działalności, na tzw. na formularzu SP)</a:t>
            </a:r>
          </a:p>
        </p:txBody>
      </p:sp>
    </p:spTree>
    <p:extLst>
      <p:ext uri="{BB962C8B-B14F-4D97-AF65-F5344CB8AC3E}">
        <p14:creationId xmlns:p14="http://schemas.microsoft.com/office/powerpoint/2010/main" val="5962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NARZĘDZIA </a:t>
            </a:r>
            <a:r>
              <a:rPr lang="pl-PL" sz="2800" dirty="0">
                <a:latin typeface="Fira Sans" panose="020B0503050000020004" pitchFamily="34" charset="0"/>
                <a:ea typeface="Fira Sans" panose="020B0503050000020004" pitchFamily="34" charset="0"/>
              </a:rPr>
              <a:t>BADAWCZE</a:t>
            </a:r>
            <a:endParaRPr lang="pl-PL" sz="28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55494" y="776500"/>
            <a:ext cx="8888506" cy="58323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/>
              <a:t>Jednym z narzędzi badawczych były </a:t>
            </a:r>
            <a:r>
              <a:rPr lang="pl-PL" b="1" dirty="0">
                <a:solidFill>
                  <a:srgbClr val="001377"/>
                </a:solidFill>
              </a:rPr>
              <a:t>dwa panele eksperckie </a:t>
            </a:r>
            <a:r>
              <a:rPr lang="pl-PL" dirty="0"/>
              <a:t>w formie dyskusji panelowych, tzw. badania fokusowe. </a:t>
            </a:r>
          </a:p>
          <a:p>
            <a:endParaRPr lang="pl-PL" dirty="0"/>
          </a:p>
          <a:p>
            <a:r>
              <a:rPr lang="pl-PL" dirty="0"/>
              <a:t>Drugim narzędziem badawczym, które umożliwiło pozyskanie nowych danych było </a:t>
            </a:r>
            <a:r>
              <a:rPr lang="pl-PL" b="1" dirty="0">
                <a:solidFill>
                  <a:srgbClr val="001377"/>
                </a:solidFill>
              </a:rPr>
              <a:t>badanie ankietowe </a:t>
            </a:r>
            <a:r>
              <a:rPr lang="pl-PL" dirty="0"/>
              <a:t>(ze statusem badania dobrowolnego) zrealizowane w skali całego kraju, w okresie od 18.12.2017 r. do 31.01.2018 r.</a:t>
            </a:r>
          </a:p>
          <a:p>
            <a:endParaRPr lang="pl-PL" dirty="0"/>
          </a:p>
          <a:p>
            <a:r>
              <a:rPr lang="pl-PL" dirty="0"/>
              <a:t>Badanie ankietowe „Uwarunkowania rozwoju przedsiębiorczości w sektorze MŚP” zostało przeprowadzone w formie elektronicznej, na formularzu MŚP z wykorzystaniem Portalu Sprawozdawczego GUS. Dzięki specjalistom IT</a:t>
            </a:r>
          </a:p>
          <a:p>
            <a:r>
              <a:rPr lang="pl-PL" dirty="0"/>
              <a:t>zostało stworzone oprogramowanie obsługujące w środowisku Portalu formularz elektroniczny MŚP, przygotowany na podstawie wzorca kwestionariusza. </a:t>
            </a:r>
          </a:p>
          <a:p>
            <a:endParaRPr lang="pl-PL" dirty="0"/>
          </a:p>
          <a:p>
            <a:r>
              <a:rPr lang="pl-PL" dirty="0"/>
              <a:t>Do pomiaru opinii, postaw i poglądów badanych przedsiębiorców zastosowano </a:t>
            </a:r>
            <a:br>
              <a:rPr lang="pl-PL" dirty="0"/>
            </a:br>
            <a:r>
              <a:rPr lang="pl-PL" dirty="0"/>
              <a:t>5-stopniową skalę pozycyjną, wzorując się na klasycznej skali </a:t>
            </a:r>
            <a:r>
              <a:rPr lang="pl-PL" dirty="0" err="1"/>
              <a:t>Likerta</a:t>
            </a:r>
            <a:r>
              <a:rPr lang="pl-PL" dirty="0"/>
              <a:t>: </a:t>
            </a:r>
            <a:br>
              <a:rPr lang="pl-PL" dirty="0"/>
            </a:br>
            <a:r>
              <a:rPr lang="pl-PL" dirty="0"/>
              <a:t>[</a:t>
            </a:r>
            <a:r>
              <a:rPr lang="pl-PL" sz="1700" dirty="0"/>
              <a:t>np. 1 – znaczne zmniejszenie/ pogorszenie, 2 – niewielkie zmniejszenie/pogorszenie, </a:t>
            </a:r>
            <a:br>
              <a:rPr lang="pl-PL" sz="1700" dirty="0"/>
            </a:br>
            <a:r>
              <a:rPr lang="pl-PL" sz="1700" dirty="0"/>
              <a:t>3- utrzymanie się na porównywalnym poziomie, 4 – niewielkie zwiększenie/niewielka poprawa, 5 – znaczne zwiększenie/znaczna poprawa.</a:t>
            </a:r>
          </a:p>
          <a:p>
            <a:r>
              <a:rPr lang="pl-PL" sz="1700" dirty="0"/>
              <a:t>Ew. 1 – zupełnie nieistotny, 2 – raczej nieistotny, 3 – neutralny, 4 – raczej istotny, 5 – zdecydowanie istotny (kluczowy]. Dodatkowo wyróżniono sytuację 0 – czynnik nie występuje.</a:t>
            </a:r>
          </a:p>
        </p:txBody>
      </p:sp>
    </p:spTree>
    <p:extLst>
      <p:ext uri="{BB962C8B-B14F-4D97-AF65-F5344CB8AC3E}">
        <p14:creationId xmlns:p14="http://schemas.microsoft.com/office/powerpoint/2010/main" val="2700036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>
                <a:solidFill>
                  <a:srgbClr val="17358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PODMIOT BADANIA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54587" y="1104297"/>
            <a:ext cx="849085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dirty="0"/>
          </a:p>
          <a:p>
            <a:r>
              <a:rPr lang="pl-PL" b="1" dirty="0">
                <a:cs typeface="Arial" panose="020B0604020202020204" pitchFamily="34" charset="0"/>
              </a:rPr>
              <a:t>Podmiotem badania </a:t>
            </a:r>
            <a:r>
              <a:rPr lang="pl-PL" dirty="0">
                <a:cs typeface="Arial" panose="020B0604020202020204" pitchFamily="34" charset="0"/>
              </a:rPr>
              <a:t>były przedsiębiorstwa </a:t>
            </a:r>
            <a:r>
              <a:rPr lang="pl-PL" dirty="0"/>
              <a:t>sektora niefinansowego o liczbie pracujących: 10-49 (tj. przedsiębiorstwa małe) oraz 50-249 pracujących </a:t>
            </a:r>
            <a:br>
              <a:rPr lang="pl-PL" dirty="0"/>
            </a:br>
            <a:r>
              <a:rPr lang="pl-PL" dirty="0"/>
              <a:t>(tj. średnie), które prowadziły księgi rachunkowe (nie prowadziły działalności na zasadach księgi przychodów i rozchodów).</a:t>
            </a:r>
            <a:br>
              <a:rPr lang="pl-PL" dirty="0"/>
            </a:br>
            <a:endParaRPr lang="pl-PL" dirty="0"/>
          </a:p>
          <a:p>
            <a:endParaRPr lang="pl-PL" dirty="0"/>
          </a:p>
          <a:p>
            <a:r>
              <a:rPr lang="pl-PL" dirty="0"/>
              <a:t>Przyjęta do badania zbiorowość przedsiębiorstw nie obejmowała jednostek prowadzących działalność zaklasyfikowaną do sekcji A (Rolnictwo, leśnictwo, łowiectwo i rybactwo), K (Działalność finansowa i ubezpieczeniowa) oraz O (Administracja publiczna i obrona narodowa, obowiązkowe zabezpieczenie</a:t>
            </a:r>
          </a:p>
          <a:p>
            <a:r>
              <a:rPr lang="pl-PL" dirty="0"/>
              <a:t>społeczne).</a:t>
            </a:r>
          </a:p>
          <a:p>
            <a:endParaRPr lang="pl-PL" b="1" dirty="0">
              <a:solidFill>
                <a:srgbClr val="001377"/>
              </a:solidFill>
            </a:endParaRPr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EB5074A2-036E-F115-4D56-7FE55A2E32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2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>
                <a:solidFill>
                  <a:srgbClr val="173583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PRZEDMIOT BADANIA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24461" y="683673"/>
            <a:ext cx="891953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000" dirty="0"/>
          </a:p>
          <a:p>
            <a:r>
              <a:rPr lang="pl-PL" b="1" dirty="0">
                <a:cs typeface="Arial" panose="020B0604020202020204" pitchFamily="34" charset="0"/>
              </a:rPr>
              <a:t>Samoocena  prowadzonej działalności gospodarczej</a:t>
            </a:r>
            <a:r>
              <a:rPr lang="pl-PL" dirty="0">
                <a:cs typeface="Arial" panose="020B0604020202020204" pitchFamily="34" charset="0"/>
              </a:rPr>
              <a:t>, m.in. w zakresie rozwoju przedsiębiorstwa oraz osiąganiu przez niego sukcesu w wybranych wymiarach, m.in. opinie nt.  bieżącej sytuacji przedsiębiorstwa (głównie atutów pozycji konkurencyjnej, kondycji finansowej), rozwoju przedsiębiorstwa w ostatnim 3-letnim okresie czy perspektyw rozwoju przedsiębiorstwa w ciągu najbliższych 3 lat</a:t>
            </a:r>
          </a:p>
          <a:p>
            <a:endParaRPr lang="pl-PL" dirty="0">
              <a:cs typeface="Arial" panose="020B0604020202020204" pitchFamily="34" charset="0"/>
            </a:endParaRPr>
          </a:p>
          <a:p>
            <a:r>
              <a:rPr lang="pl-PL" dirty="0">
                <a:cs typeface="Arial" panose="020B0604020202020204" pitchFamily="34" charset="0"/>
              </a:rPr>
              <a:t>Opinie przedsiębiorców nt. </a:t>
            </a:r>
            <a:r>
              <a:rPr lang="pl-PL" b="1" dirty="0">
                <a:cs typeface="Arial" panose="020B0604020202020204" pitchFamily="34" charset="0"/>
              </a:rPr>
              <a:t>oceny znaczenia i siły oddziaływania na rozwój i osiąganie sukcesu w działalności przedsiębiorstw, zaproponowanych czynników z grupy uwarunkowań wewnętrznych (środowiska wewnętrznego przedsiębiorstwa) oraz determinant otoczenia lokalnego i instytucjonalnego </a:t>
            </a:r>
            <a:r>
              <a:rPr lang="pl-PL" dirty="0">
                <a:cs typeface="Arial" panose="020B0604020202020204" pitchFamily="34" charset="0"/>
              </a:rPr>
              <a:t>(m.in. dot. systemów zarządzania, orientacji przedsiębiorczej, sposobów działania, planowania strategicznego, technologii informacyjno-telekomunikacyjnych itp. (tzw. czynników wewnętrznych)oraz czynników otoczenia lokalnego i instytucjonalnego, a także wsparcia zewnętrznego (np. od JST)</a:t>
            </a:r>
          </a:p>
          <a:p>
            <a:endParaRPr lang="pl-PL" sz="1200" dirty="0"/>
          </a:p>
          <a:p>
            <a:r>
              <a:rPr lang="pl-PL" b="1" dirty="0"/>
              <a:t>Miary kondycji finansowej </a:t>
            </a:r>
            <a:r>
              <a:rPr lang="pl-PL" dirty="0"/>
              <a:t>małych i średnich przedsiębiorstw, utożsamianej</a:t>
            </a:r>
            <a:br>
              <a:rPr lang="pl-PL" dirty="0"/>
            </a:br>
            <a:r>
              <a:rPr lang="pl-PL" dirty="0"/>
              <a:t> z pozycją finansową lub sytuacją finansową przedsiębiorstwa.</a:t>
            </a:r>
          </a:p>
          <a:p>
            <a:endParaRPr lang="pl-PL" dirty="0"/>
          </a:p>
        </p:txBody>
      </p: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806EC880-DF15-D953-259A-183AFE93D2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19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26571" y="169184"/>
            <a:ext cx="8490857" cy="525404"/>
          </a:xfrm>
        </p:spPr>
        <p:txBody>
          <a:bodyPr/>
          <a:lstStyle/>
          <a:p>
            <a:pPr algn="ctr"/>
            <a:r>
              <a:rPr lang="pl-PL" sz="2800" dirty="0">
                <a:latin typeface="Fira Sans" panose="020B0503050000020004" pitchFamily="34" charset="0"/>
                <a:ea typeface="Fira Sans" panose="020B0503050000020004" pitchFamily="34" charset="0"/>
              </a:rPr>
              <a:t>METODY ANALIZY DANYCH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67179" y="694588"/>
            <a:ext cx="8756073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Analiza danych pozyskanych w badaniu bazuje na ich podziale na dwie grupy:</a:t>
            </a:r>
          </a:p>
          <a:p>
            <a:r>
              <a:rPr lang="pl-PL" b="1" dirty="0"/>
              <a:t> zmienne zależne </a:t>
            </a:r>
            <a:r>
              <a:rPr lang="pl-PL" dirty="0"/>
              <a:t>– skutki oddziaływania określonych grup czynników (np. </a:t>
            </a:r>
            <a:r>
              <a:rPr lang="pl-PL" b="1" dirty="0">
                <a:solidFill>
                  <a:srgbClr val="001377"/>
                </a:solidFill>
              </a:rPr>
              <a:t>sukces</a:t>
            </a:r>
            <a:r>
              <a:rPr lang="pl-PL" dirty="0"/>
              <a:t>) oraz </a:t>
            </a:r>
            <a:r>
              <a:rPr lang="pl-PL" b="1" dirty="0"/>
              <a:t>niezależne</a:t>
            </a:r>
            <a:r>
              <a:rPr lang="pl-PL" dirty="0"/>
              <a:t> (</a:t>
            </a:r>
            <a:r>
              <a:rPr lang="pl-PL" b="1" dirty="0">
                <a:solidFill>
                  <a:srgbClr val="001377"/>
                </a:solidFill>
              </a:rPr>
              <a:t>determinanty</a:t>
            </a:r>
            <a:r>
              <a:rPr lang="pl-PL" dirty="0"/>
              <a:t>) - czynniki wpływające na zmienne zależne. </a:t>
            </a:r>
          </a:p>
          <a:p>
            <a:r>
              <a:rPr lang="pl-PL" dirty="0"/>
              <a:t>Do pierwszej grupy </a:t>
            </a:r>
            <a:r>
              <a:rPr lang="pl-PL" b="1" dirty="0">
                <a:solidFill>
                  <a:srgbClr val="001377"/>
                </a:solidFill>
              </a:rPr>
              <a:t>(agregaty sukcesu</a:t>
            </a:r>
            <a:r>
              <a:rPr lang="pl-PL" dirty="0">
                <a:solidFill>
                  <a:srgbClr val="001377"/>
                </a:solidFill>
              </a:rPr>
              <a:t>) </a:t>
            </a:r>
            <a:r>
              <a:rPr lang="pl-PL" dirty="0"/>
              <a:t>zaliczono m.in. następujące zmienne: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rozwój przedsiębiorstwa w ostatnich trzech latach,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wzrost przedsiębiorstwa w ostatnich trzech latach,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aktualna zdolność do utrzymywania równowagi materialnej i społecznej przedsiębiorstwa,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zamierzenia rozwojowe przedsiębiorstwa,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aktualna pozycja konkurencyjna przedsiębiorstwa</a:t>
            </a:r>
            <a:r>
              <a:rPr lang="pl-PL" dirty="0"/>
              <a:t>. </a:t>
            </a:r>
          </a:p>
          <a:p>
            <a:pPr>
              <a:spcBef>
                <a:spcPts val="600"/>
              </a:spcBef>
            </a:pPr>
            <a:r>
              <a:rPr lang="pl-PL" dirty="0"/>
              <a:t>W grupie </a:t>
            </a:r>
            <a:r>
              <a:rPr lang="pl-PL" b="1" dirty="0">
                <a:solidFill>
                  <a:srgbClr val="001377"/>
                </a:solidFill>
              </a:rPr>
              <a:t>determinant sukcesu </a:t>
            </a:r>
            <a:r>
              <a:rPr lang="pl-PL" dirty="0"/>
              <a:t>przedsiębiorstw sektora MŚP uwzględniono: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czynniki z grupy otoczenia lokalnego oraz wsparcia instytucjonalnego na poziomie lokalnym,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czynniki z grupy aspektów osobowych i kadrowych funkcjonowania przedsiębiorstw,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czynniki z grupy zarządzania przedsiębiorstwem, relacjami z rynkiem i otoczeniem bliższym (konkurencyjnym), 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pl-PL" sz="1700" dirty="0"/>
              <a:t>czynniki związane z systemami zarządzania, metodami zarządzania i wykorzystaniem technologii informacyjno-telekomunikacyjnych w działalności. </a:t>
            </a:r>
          </a:p>
        </p:txBody>
      </p: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407D4EAA-314E-90B6-64F0-89BE73C910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29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26571" y="169184"/>
            <a:ext cx="8490857" cy="525404"/>
          </a:xfrm>
        </p:spPr>
        <p:txBody>
          <a:bodyPr/>
          <a:lstStyle/>
          <a:p>
            <a:pPr algn="ctr"/>
            <a:r>
              <a:rPr lang="pl-PL" sz="2800" dirty="0">
                <a:latin typeface="Fira Sans" panose="020B0503050000020004" pitchFamily="34" charset="0"/>
                <a:ea typeface="Fira Sans" panose="020B0503050000020004" pitchFamily="34" charset="0"/>
              </a:rPr>
              <a:t>METODY ANALIZY DANYCH. MIARY SUKCESU</a:t>
            </a: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4D3E733-329A-3F3B-5524-50E71E06E0A5}"/>
              </a:ext>
            </a:extLst>
          </p:cNvPr>
          <p:cNvSpPr txBox="1"/>
          <p:nvPr/>
        </p:nvSpPr>
        <p:spPr>
          <a:xfrm>
            <a:off x="521208" y="3769914"/>
            <a:ext cx="8296220" cy="20313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/>
              <a:t>Y1 – zmiana liczby obsłużonych klientów w okresie 3 lat,</a:t>
            </a:r>
          </a:p>
          <a:p>
            <a:pPr algn="l"/>
            <a:r>
              <a:rPr lang="pl-PL" sz="1800" b="0" i="0" u="none" strike="noStrike" baseline="0" dirty="0"/>
              <a:t>Y2 – zmiana wartości przychodów netto w okresie 3 lat,</a:t>
            </a:r>
          </a:p>
          <a:p>
            <a:pPr algn="l"/>
            <a:r>
              <a:rPr lang="pl-PL" sz="1800" b="0" i="0" u="none" strike="noStrike" baseline="0" dirty="0"/>
              <a:t>Y3 – zmiana wartości nakładów inwestycyjnych w okresie 3 lat,</a:t>
            </a:r>
          </a:p>
          <a:p>
            <a:pPr algn="l"/>
            <a:r>
              <a:rPr lang="pl-PL" sz="1800" b="0" i="0" u="none" strike="noStrike" baseline="0" dirty="0"/>
              <a:t>Y4 – zmiana kondycji finansowej w okresie 3 lat,</a:t>
            </a:r>
          </a:p>
          <a:p>
            <a:pPr algn="l"/>
            <a:r>
              <a:rPr lang="pl-PL" sz="1800" b="0" i="0" u="none" strike="noStrike" baseline="0" dirty="0"/>
              <a:t>Y5 – zmiana pozycji konkurencyjnej przedsiębiorstwa na rynku w okresie 3 lat,</a:t>
            </a:r>
          </a:p>
          <a:p>
            <a:pPr algn="l"/>
            <a:r>
              <a:rPr lang="pl-PL" sz="1800" b="0" i="0" u="none" strike="noStrike" baseline="0" dirty="0"/>
              <a:t>Y6 – wdrożenie innowacji w okresie 3 lat,</a:t>
            </a:r>
          </a:p>
          <a:p>
            <a:pPr algn="l"/>
            <a:r>
              <a:rPr lang="pl-PL" sz="1800" b="0" i="0" u="none" strike="noStrike" baseline="0" dirty="0"/>
              <a:t>Y7 – aktualna pozycja rynkowa przedsiębiorstwa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FC78A5-C23B-4B8E-FAA6-3D983BE14D2B}"/>
              </a:ext>
            </a:extLst>
          </p:cNvPr>
          <p:cNvSpPr txBox="1"/>
          <p:nvPr/>
        </p:nvSpPr>
        <p:spPr>
          <a:xfrm>
            <a:off x="326571" y="683930"/>
            <a:ext cx="84908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/>
              <a:t>Przyjęto, że o sukcesie przedsiębiorstw świadczą wartości cech charakteryzujących sytuację przedsiębiorstwa w zakresie czterech głównych obszarów (składowych) sukcesu, takich jak: wzrost w okresie ostatnich trzech lat poprzedzających badanie kwestionariuszowe, rozwój w okresie ostatnich trzech lat poprzedzających badanie kwestionariuszowe, aktualna równowaga materialna i społeczna, aktualna pozycja rynkowa przedsiębiorstwa*.</a:t>
            </a:r>
          </a:p>
          <a:p>
            <a:pPr algn="l"/>
            <a:endParaRPr lang="pl-PL" sz="1800" b="0" i="0" u="none" strike="noStrike" baseline="0" dirty="0"/>
          </a:p>
          <a:p>
            <a:pPr algn="l"/>
            <a:r>
              <a:rPr lang="pl-PL" sz="1800" b="0" i="0" u="none" strike="noStrike" baseline="0" dirty="0"/>
              <a:t>Wyboru składowych sukcesu oraz cech charakteryzujących przedsiębiorstwa odnoszące sukcesy rynkowe dokonano na podstawie przeglądu literatury naukowej oraz dostępności danych statystycznych z badania kwestionariuszoweg</a:t>
            </a:r>
            <a:r>
              <a:rPr lang="pl-PL" dirty="0"/>
              <a:t>o: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12734BF-CFC5-C829-39F8-008035B75A91}"/>
              </a:ext>
            </a:extLst>
          </p:cNvPr>
          <p:cNvSpPr txBox="1"/>
          <p:nvPr/>
        </p:nvSpPr>
        <p:spPr>
          <a:xfrm>
            <a:off x="10591364" y="4844383"/>
            <a:ext cx="88174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700" b="0" i="0" u="none" strike="noStrike" baseline="0" dirty="0"/>
              <a:t>Aby zachować spójność i porównywalność cech wskazujących na osiągnięcie sukcesu z punktu widzenia </a:t>
            </a:r>
            <a:r>
              <a:rPr lang="pl-PL" sz="1700" b="0" i="0" u="none" strike="noStrike" baseline="0" dirty="0" err="1"/>
              <a:t>przedsiębiorcow</a:t>
            </a:r>
            <a:r>
              <a:rPr lang="pl-PL" sz="1700" b="0" i="0" u="none" strike="noStrike" baseline="0" dirty="0"/>
              <a:t>, wykorzystano pozyskane z badania kwestionariuszowego informacje, stosując skalę porządkową, pomimo mierzalności niektórych cech.</a:t>
            </a:r>
            <a:endParaRPr lang="pl-PL" sz="1700" dirty="0"/>
          </a:p>
        </p:txBody>
      </p:sp>
      <p:pic>
        <p:nvPicPr>
          <p:cNvPr id="10" name="Obraz 9" descr="Obraz zawierający tekst&#10;&#10;Opis wygenerowany automatycznie">
            <a:extLst>
              <a:ext uri="{FF2B5EF4-FFF2-40B4-BE49-F238E27FC236}">
                <a16:creationId xmlns:a16="http://schemas.microsoft.com/office/drawing/2014/main" id="{5A421317-6E31-17CC-9F4F-F2F62DA88F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D3F0B2F-DF7E-C48D-DE1B-317E9AEB606F}"/>
              </a:ext>
            </a:extLst>
          </p:cNvPr>
          <p:cNvSpPr txBox="1"/>
          <p:nvPr/>
        </p:nvSpPr>
        <p:spPr>
          <a:xfrm>
            <a:off x="5958606" y="5872200"/>
            <a:ext cx="4306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* Koncepcja prof. </a:t>
            </a:r>
            <a:r>
              <a:rPr lang="pl-PL" sz="1600" dirty="0" err="1"/>
              <a:t>K.Łobosa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332615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26571" y="169184"/>
            <a:ext cx="8490857" cy="525404"/>
          </a:xfrm>
        </p:spPr>
        <p:txBody>
          <a:bodyPr/>
          <a:lstStyle/>
          <a:p>
            <a:pPr algn="ctr"/>
            <a:r>
              <a:rPr lang="pl-PL" sz="2800" dirty="0">
                <a:latin typeface="Fira Sans" panose="020B0503050000020004" pitchFamily="34" charset="0"/>
                <a:ea typeface="Fira Sans" panose="020B0503050000020004" pitchFamily="34" charset="0"/>
              </a:rPr>
              <a:t>METODY ANALIZY DANYCH. MIARA AGREGATOWA SUKCESU</a:t>
            </a:r>
            <a:endParaRPr lang="pl-PL" sz="28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FC78A5-C23B-4B8E-FAA6-3D983BE14D2B}"/>
              </a:ext>
            </a:extLst>
          </p:cNvPr>
          <p:cNvSpPr txBox="1"/>
          <p:nvPr/>
        </p:nvSpPr>
        <p:spPr>
          <a:xfrm>
            <a:off x="326571" y="790962"/>
            <a:ext cx="86214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/>
              <a:t>Do agregacji cech w miarę syntetyczną SUKCES użyta została odpowiednio zmodyfikowana miara TOPSIS  (</a:t>
            </a:r>
            <a:r>
              <a:rPr lang="pl-PL" sz="1800" b="0" i="0" u="none" strike="noStrike" baseline="0" dirty="0" err="1"/>
              <a:t>Hwang</a:t>
            </a:r>
            <a:r>
              <a:rPr lang="pl-PL" sz="1800" b="0" i="0" u="none" strike="noStrike" baseline="0" dirty="0"/>
              <a:t>, </a:t>
            </a:r>
            <a:r>
              <a:rPr lang="pl-PL" sz="1800" b="0" i="0" u="none" strike="noStrike" baseline="0" dirty="0" err="1"/>
              <a:t>Yoon</a:t>
            </a:r>
            <a:r>
              <a:rPr lang="pl-PL" sz="1800" b="0" i="0" u="none" strike="noStrike" baseline="0" dirty="0"/>
              <a:t>, 1981) oraz odległość</a:t>
            </a:r>
          </a:p>
          <a:p>
            <a:pPr algn="l"/>
            <a:r>
              <a:rPr lang="pl-PL" sz="1800" b="0" i="0" u="none" strike="noStrike" baseline="0" dirty="0"/>
              <a:t>GDM2 (uogólniona miara GDM2) właściwa do zastosowania dla cech mierzonych przy wykorzystaniu </a:t>
            </a:r>
            <a:r>
              <a:rPr lang="pl-PL" sz="1800" b="0" i="0" u="none" strike="noStrike" baseline="0" dirty="0" err="1"/>
              <a:t>skal</a:t>
            </a:r>
            <a:r>
              <a:rPr lang="pl-PL" sz="1800" b="0" i="0" u="none" strike="noStrike" baseline="0" dirty="0"/>
              <a:t> porządkowych, zaproponowana przez </a:t>
            </a:r>
            <a:r>
              <a:rPr lang="pl-PL" sz="1800" b="0" i="0" u="none" strike="noStrike" baseline="0" dirty="0" err="1"/>
              <a:t>prof.W.Walesiaka</a:t>
            </a:r>
            <a:r>
              <a:rPr lang="pl-PL" dirty="0"/>
              <a:t> (2016)</a:t>
            </a:r>
            <a:r>
              <a:rPr lang="pl-PL" sz="1800" b="0" i="0" u="none" strike="noStrike" baseline="0" dirty="0"/>
              <a:t> Uogólniona miara GDM2 pozwoliła ustalić odległości przedsiębiorstw opisanych wektorem cech mierzonych na skali porządkowej od obiektu teoretycznego zwanego wzorcem lub antywzorcem*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100F346-32D7-E584-0DD3-F7601ADC8B7B}"/>
              </a:ext>
            </a:extLst>
          </p:cNvPr>
          <p:cNvSpPr txBox="1"/>
          <p:nvPr/>
        </p:nvSpPr>
        <p:spPr>
          <a:xfrm>
            <a:off x="594359" y="3008376"/>
            <a:ext cx="8296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1. </a:t>
            </a:r>
            <a:r>
              <a:rPr lang="pl-PL" b="1" dirty="0"/>
              <a:t>Doprowadzenie zmiennych do porównywalności </a:t>
            </a:r>
            <a:r>
              <a:rPr lang="pl-PL" dirty="0"/>
              <a:t>poprzez pozbawienie różnic w jednostkach pomiaru oraz sprowadzenie rzędu wielkości zmiennych do stanu porównywalności.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pole tekstowe 11">
                <a:extLst>
                  <a:ext uri="{FF2B5EF4-FFF2-40B4-BE49-F238E27FC236}">
                    <a16:creationId xmlns:a16="http://schemas.microsoft.com/office/drawing/2014/main" id="{80C2DDD2-03CD-408A-19EA-5CCA543C9936}"/>
                  </a:ext>
                </a:extLst>
              </p:cNvPr>
              <p:cNvSpPr txBox="1"/>
              <p:nvPr/>
            </p:nvSpPr>
            <p:spPr>
              <a:xfrm>
                <a:off x="939875" y="4060248"/>
                <a:ext cx="2309510" cy="10109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pl-PL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l-PL" sz="2000" i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pl-PL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pl-PL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pl-PL" sz="20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  <m:sup>
                                      <m:r>
                                        <a:rPr lang="pl-PL" sz="20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pl-PL" sz="2000" dirty="0"/>
              </a:p>
            </p:txBody>
          </p:sp>
        </mc:Choice>
        <mc:Fallback>
          <p:sp>
            <p:nvSpPr>
              <p:cNvPr id="12" name="pole tekstowe 11">
                <a:extLst>
                  <a:ext uri="{FF2B5EF4-FFF2-40B4-BE49-F238E27FC236}">
                    <a16:creationId xmlns:a16="http://schemas.microsoft.com/office/drawing/2014/main" id="{80C2DDD2-03CD-408A-19EA-5CCA543C9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875" y="4060248"/>
                <a:ext cx="2309510" cy="10109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4866460-A91A-5BFD-7F14-488361C1DEEF}"/>
              </a:ext>
            </a:extLst>
          </p:cNvPr>
          <p:cNvSpPr txBox="1"/>
          <p:nvPr/>
        </p:nvSpPr>
        <p:spPr>
          <a:xfrm>
            <a:off x="3703973" y="3852107"/>
            <a:ext cx="540410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700" b="0" i="0" u="none" strike="noStrike" baseline="0" dirty="0"/>
              <a:t>Y1, Y2, …Y5 :</a:t>
            </a:r>
          </a:p>
          <a:p>
            <a:pPr algn="l"/>
            <a:r>
              <a:rPr lang="pl-PL" sz="1700" b="0" i="0" u="none" strike="noStrike" baseline="0" dirty="0"/>
              <a:t>1 – nastąpiło znaczne zmniejszenie/pogorszenie, </a:t>
            </a:r>
          </a:p>
          <a:p>
            <a:pPr algn="l"/>
            <a:r>
              <a:rPr lang="pl-PL" sz="1700" b="0" i="0" u="none" strike="noStrike" baseline="0" dirty="0"/>
              <a:t>2 – niewielkie zmniejszenie/pogorszenie,</a:t>
            </a:r>
          </a:p>
          <a:p>
            <a:pPr algn="l"/>
            <a:r>
              <a:rPr lang="pl-PL" sz="1700" b="0" i="0" u="none" strike="noStrike" baseline="0" dirty="0"/>
              <a:t>3 – utrzymanie się na porównywalnym poziomie, </a:t>
            </a:r>
          </a:p>
          <a:p>
            <a:pPr algn="l"/>
            <a:r>
              <a:rPr lang="pl-PL" sz="1700" b="0" i="0" u="none" strike="noStrike" baseline="0" dirty="0"/>
              <a:t>4 – niewielkie zwiększenie/niewielka poprawa,</a:t>
            </a:r>
          </a:p>
          <a:p>
            <a:pPr algn="l"/>
            <a:r>
              <a:rPr lang="pl-PL" sz="1700" b="0" i="0" u="none" strike="noStrike" baseline="0" dirty="0"/>
              <a:t>5 – znaczne zwiększenie/znaczna poprawa,</a:t>
            </a:r>
          </a:p>
          <a:p>
            <a:pPr algn="l"/>
            <a:r>
              <a:rPr lang="pl-PL" sz="1700" dirty="0"/>
              <a:t>Y6: 1-tak; 0- nie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4519B8D-0604-2EAF-1B78-4DE18C96B8D8}"/>
              </a:ext>
            </a:extLst>
          </p:cNvPr>
          <p:cNvSpPr txBox="1"/>
          <p:nvPr/>
        </p:nvSpPr>
        <p:spPr>
          <a:xfrm>
            <a:off x="117241" y="5838689"/>
            <a:ext cx="8185837" cy="8771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/>
            <a:r>
              <a:rPr lang="pl-PL" sz="1700" dirty="0" err="1">
                <a:solidFill>
                  <a:srgbClr val="231F20"/>
                </a:solidFill>
                <a:effectLst/>
                <a:ea typeface="Myriad Pro"/>
                <a:cs typeface="Myriad Pro"/>
              </a:rPr>
              <a:t>y</a:t>
            </a:r>
            <a:r>
              <a:rPr lang="pl-PL" sz="1700" baseline="-25000" dirty="0" err="1">
                <a:solidFill>
                  <a:srgbClr val="231F20"/>
                </a:solidFill>
                <a:effectLst/>
                <a:ea typeface="Myriad Pro"/>
                <a:cs typeface="Myriad Pro"/>
              </a:rPr>
              <a:t>ij</a:t>
            </a:r>
            <a:r>
              <a:rPr lang="pl-PL" sz="1700" baseline="-25000" dirty="0">
                <a:solidFill>
                  <a:srgbClr val="231F20"/>
                </a:solidFill>
                <a:effectLst/>
                <a:ea typeface="Myriad Pro"/>
                <a:cs typeface="Myriad Pro"/>
              </a:rPr>
              <a:t> </a:t>
            </a:r>
            <a:r>
              <a:rPr lang="pl-PL" sz="1700" dirty="0">
                <a:solidFill>
                  <a:srgbClr val="231F20"/>
                </a:solidFill>
                <a:effectLst/>
                <a:ea typeface="Myriad Pro"/>
                <a:cs typeface="Myriad Pro"/>
              </a:rPr>
              <a:t>- wartość j-tej cechy dla i-tej jednostki (przedsiębiorstwa),</a:t>
            </a:r>
            <a:endParaRPr lang="pl-PL" sz="1700" dirty="0">
              <a:effectLst/>
              <a:ea typeface="Times New Roman" panose="02020603050405020304" pitchFamily="18" charset="0"/>
            </a:endParaRPr>
          </a:p>
          <a:p>
            <a:pPr marL="457200"/>
            <a:r>
              <a:rPr lang="pl-PL" sz="1700" dirty="0" err="1">
                <a:solidFill>
                  <a:srgbClr val="231F20"/>
                </a:solidFill>
                <a:effectLst/>
                <a:ea typeface="Myriad Pro"/>
                <a:cs typeface="Myriad Pro"/>
              </a:rPr>
              <a:t>z</a:t>
            </a:r>
            <a:r>
              <a:rPr lang="pl-PL" sz="1700" baseline="-25000" dirty="0" err="1">
                <a:solidFill>
                  <a:srgbClr val="231F20"/>
                </a:solidFill>
                <a:effectLst/>
                <a:ea typeface="Myriad Pro"/>
                <a:cs typeface="Myriad Pro"/>
              </a:rPr>
              <a:t>jj</a:t>
            </a:r>
            <a:r>
              <a:rPr lang="pl-PL" sz="1700" dirty="0">
                <a:solidFill>
                  <a:srgbClr val="231F20"/>
                </a:solidFill>
                <a:effectLst/>
                <a:ea typeface="Myriad Pro"/>
                <a:cs typeface="Myriad Pro"/>
              </a:rPr>
              <a:t> - znormalizowana cechy j-tej zmiennej dla i-tej jednostki (przedsiębiorstwa).</a:t>
            </a:r>
            <a:endParaRPr lang="pl-PL" sz="17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C355CCC-2DC3-C29D-84B4-10D4CEE65EA2}"/>
              </a:ext>
            </a:extLst>
          </p:cNvPr>
          <p:cNvSpPr txBox="1"/>
          <p:nvPr/>
        </p:nvSpPr>
        <p:spPr>
          <a:xfrm>
            <a:off x="5452566" y="6383501"/>
            <a:ext cx="365551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/>
              <a:t>*koncepcja obliczeń prof. </a:t>
            </a:r>
            <a:r>
              <a:rPr lang="pl-PL" sz="1600" b="0" i="0" u="none" strike="noStrike" baseline="0" dirty="0" err="1"/>
              <a:t>A.Dudek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000024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26571" y="169184"/>
            <a:ext cx="8490857" cy="525404"/>
          </a:xfrm>
        </p:spPr>
        <p:txBody>
          <a:bodyPr/>
          <a:lstStyle/>
          <a:p>
            <a:pPr algn="ctr"/>
            <a:r>
              <a:rPr lang="pl-PL" sz="2800" dirty="0">
                <a:latin typeface="Fira Sans" panose="020B0503050000020004" pitchFamily="34" charset="0"/>
                <a:ea typeface="Fira Sans" panose="020B0503050000020004" pitchFamily="34" charset="0"/>
              </a:rPr>
              <a:t>METODY ANALIZY DANYCH. MIARA AGREGATOWA SUKCESU</a:t>
            </a:r>
            <a:endParaRPr lang="pl-PL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1100F346-32D7-E584-0DD3-F7601ADC8B7B}"/>
                  </a:ext>
                </a:extLst>
              </p:cNvPr>
              <p:cNvSpPr txBox="1"/>
              <p:nvPr/>
            </p:nvSpPr>
            <p:spPr>
              <a:xfrm>
                <a:off x="423889" y="868351"/>
                <a:ext cx="8296219" cy="416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dirty="0"/>
                  <a:t>2. </a:t>
                </a:r>
                <a:r>
                  <a:rPr lang="pl-PL" b="1" dirty="0"/>
                  <a:t>Określenie współrzędnych wzorca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sz="1800" i="1" smtClean="0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</m:ctrlPr>
                      </m:sSubSupPr>
                      <m:e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𝑧</m:t>
                        </m:r>
                      </m:e>
                      <m:sub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0</m:t>
                        </m:r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𝑗</m:t>
                        </m:r>
                      </m:sub>
                      <m:sup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pl-PL" sz="1800" dirty="0">
                    <a:effectLst/>
                    <a:ea typeface="Times New Roman" panose="02020603050405020304" pitchFamily="18" charset="0"/>
                  </a:rPr>
                  <a:t>  </a:t>
                </a:r>
                <a:r>
                  <a:rPr lang="pl-PL" dirty="0"/>
                  <a:t>i </a:t>
                </a:r>
                <a:r>
                  <a:rPr lang="pl-PL" b="1" dirty="0"/>
                  <a:t>antywzorca</a:t>
                </a:r>
                <a:r>
                  <a:rPr lang="pl-PL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i="1">
                            <a:solidFill>
                              <a:srgbClr val="836967"/>
                            </a:solidFill>
                          </a:rPr>
                        </m:ctrlPr>
                      </m:sSubSupPr>
                      <m:e>
                        <m:r>
                          <a:rPr lang="pl-PL" i="1"/>
                          <m:t>𝑧</m:t>
                        </m:r>
                      </m:e>
                      <m:sub>
                        <m:r>
                          <a:rPr lang="pl-PL"/>
                          <m:t>0</m:t>
                        </m:r>
                        <m:r>
                          <a:rPr lang="pl-PL" i="1"/>
                          <m:t>𝑗</m:t>
                        </m:r>
                      </m:sub>
                      <m:sup>
                        <m:r>
                          <a:rPr lang="pl-PL"/>
                          <m:t>−</m:t>
                        </m:r>
                      </m:sup>
                    </m:sSubSup>
                  </m:oMath>
                </a14:m>
                <a:endParaRPr lang="pl-PL" dirty="0"/>
              </a:p>
            </p:txBody>
          </p:sp>
        </mc:Choice>
        <mc:Fallback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1100F346-32D7-E584-0DD3-F7601ADC8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89" y="868351"/>
                <a:ext cx="8296219" cy="416011"/>
              </a:xfrm>
              <a:prstGeom prst="rect">
                <a:avLst/>
              </a:prstGeom>
              <a:blipFill>
                <a:blip r:embed="rId2"/>
                <a:stretch>
                  <a:fillRect l="-662" t="-4348" b="-1304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pole tekstowe 10">
                <a:extLst>
                  <a:ext uri="{FF2B5EF4-FFF2-40B4-BE49-F238E27FC236}">
                    <a16:creationId xmlns:a16="http://schemas.microsoft.com/office/drawing/2014/main" id="{FE7C6635-9E5B-BA96-287C-550DF34FB4E6}"/>
                  </a:ext>
                </a:extLst>
              </p:cNvPr>
              <p:cNvSpPr txBox="1"/>
              <p:nvPr/>
            </p:nvSpPr>
            <p:spPr>
              <a:xfrm>
                <a:off x="1759048" y="1177382"/>
                <a:ext cx="5681690" cy="9766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l-PL" i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pl-PL" i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pl-PL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l-PL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pl-PL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pl-PL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l-PL" i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pl-PL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pl-PL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𝑖𝑗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dla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cech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charakterze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stymulant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pl-PL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l-PL" i="0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pl-PL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pl-PL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𝑖𝑗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pl-PL" i="0">
                                        <a:latin typeface="Cambria Math" panose="02040503050406030204" pitchFamily="18" charset="0"/>
                                      </a:rPr>
                                      <m:t>     </m:t>
                                    </m:r>
                                  </m:e>
                                </m:func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dla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cech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charakterze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destymulant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11" name="pole tekstowe 10">
                <a:extLst>
                  <a:ext uri="{FF2B5EF4-FFF2-40B4-BE49-F238E27FC236}">
                    <a16:creationId xmlns:a16="http://schemas.microsoft.com/office/drawing/2014/main" id="{FE7C6635-9E5B-BA96-287C-550DF34FB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048" y="1177382"/>
                <a:ext cx="5681690" cy="9766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pole tekstowe 15">
                <a:extLst>
                  <a:ext uri="{FF2B5EF4-FFF2-40B4-BE49-F238E27FC236}">
                    <a16:creationId xmlns:a16="http://schemas.microsoft.com/office/drawing/2014/main" id="{DED004A3-ED1B-D7FA-00EB-DE9421099934}"/>
                  </a:ext>
                </a:extLst>
              </p:cNvPr>
              <p:cNvSpPr txBox="1"/>
              <p:nvPr/>
            </p:nvSpPr>
            <p:spPr>
              <a:xfrm>
                <a:off x="1413209" y="2060967"/>
                <a:ext cx="6373368" cy="9766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l-PL" i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pl-PL" i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pl-PL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l-PL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pl-PL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pl-PL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l-PL" i="0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pl-PL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pl-PL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𝑖𝑗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dla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cech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charakterze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stymulant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pl-PL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l-PL" i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pl-PL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pl-PL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pl-PL" i="1">
                                                <a:latin typeface="Cambria Math" panose="02040503050406030204" pitchFamily="18" charset="0"/>
                                              </a:rPr>
                                              <m:t>𝑖𝑗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pl-PL" i="0">
                                        <a:latin typeface="Cambria Math" panose="02040503050406030204" pitchFamily="18" charset="0"/>
                                      </a:rPr>
                                      <m:t>     </m:t>
                                    </m:r>
                                  </m:e>
                                </m:func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dla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cech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charakterze</m:t>
                                </m:r>
                                <m:r>
                                  <a:rPr lang="pl-PL" i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l-PL" i="0">
                                    <a:latin typeface="Cambria Math" panose="02040503050406030204" pitchFamily="18" charset="0"/>
                                  </a:rPr>
                                  <m:t>destymulant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16" name="pole tekstowe 15">
                <a:extLst>
                  <a:ext uri="{FF2B5EF4-FFF2-40B4-BE49-F238E27FC236}">
                    <a16:creationId xmlns:a16="http://schemas.microsoft.com/office/drawing/2014/main" id="{DED004A3-ED1B-D7FA-00EB-DE9421099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209" y="2060967"/>
                <a:ext cx="6373368" cy="9766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pole tekstowe 16">
                <a:extLst>
                  <a:ext uri="{FF2B5EF4-FFF2-40B4-BE49-F238E27FC236}">
                    <a16:creationId xmlns:a16="http://schemas.microsoft.com/office/drawing/2014/main" id="{91C20E36-BBF5-065C-014B-3D7E617CA570}"/>
                  </a:ext>
                </a:extLst>
              </p:cNvPr>
              <p:cNvSpPr txBox="1"/>
              <p:nvPr/>
            </p:nvSpPr>
            <p:spPr>
              <a:xfrm>
                <a:off x="381109" y="2992481"/>
                <a:ext cx="8296219" cy="416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dirty="0"/>
                  <a:t>3. </a:t>
                </a:r>
                <a:r>
                  <a:rPr lang="pl-PL" b="1" dirty="0"/>
                  <a:t>Obliczenie odległości* obiektów od wzorca wzorca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sz="1800" i="1" smtClean="0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</m:ctrlPr>
                      </m:sSubSupPr>
                      <m:e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𝑧</m:t>
                        </m:r>
                      </m:e>
                      <m:sub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0</m:t>
                        </m:r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𝑗</m:t>
                        </m:r>
                      </m:sub>
                      <m:sup>
                        <m:r>
                          <a:rPr lang="pl-PL" sz="1800" i="1">
                            <a:effectLst/>
                            <a:ea typeface="Calibri" panose="020F0502020204030204" pitchFamily="34" charset="0"/>
                            <a:cs typeface="TimesNewRomanPSMT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pl-PL" sz="1800" dirty="0">
                    <a:effectLst/>
                    <a:ea typeface="Times New Roman" panose="02020603050405020304" pitchFamily="18" charset="0"/>
                  </a:rPr>
                  <a:t>  </a:t>
                </a:r>
                <a:r>
                  <a:rPr lang="pl-PL" dirty="0"/>
                  <a:t>i antywzorca</a:t>
                </a:r>
                <a:r>
                  <a:rPr lang="pl-PL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l-PL" i="1">
                            <a:solidFill>
                              <a:srgbClr val="836967"/>
                            </a:solidFill>
                          </a:rPr>
                        </m:ctrlPr>
                      </m:sSubSupPr>
                      <m:e>
                        <m:r>
                          <a:rPr lang="pl-PL" i="1"/>
                          <m:t>𝑧</m:t>
                        </m:r>
                      </m:e>
                      <m:sub>
                        <m:r>
                          <a:rPr lang="pl-PL"/>
                          <m:t>0</m:t>
                        </m:r>
                        <m:r>
                          <a:rPr lang="pl-PL" i="1"/>
                          <m:t>𝑗</m:t>
                        </m:r>
                      </m:sub>
                      <m:sup>
                        <m:r>
                          <a:rPr lang="pl-PL"/>
                          <m:t>−</m:t>
                        </m:r>
                      </m:sup>
                    </m:sSubSup>
                  </m:oMath>
                </a14:m>
                <a:endParaRPr lang="pl-PL" dirty="0"/>
              </a:p>
            </p:txBody>
          </p:sp>
        </mc:Choice>
        <mc:Fallback>
          <p:sp>
            <p:nvSpPr>
              <p:cNvPr id="17" name="pole tekstowe 16">
                <a:extLst>
                  <a:ext uri="{FF2B5EF4-FFF2-40B4-BE49-F238E27FC236}">
                    <a16:creationId xmlns:a16="http://schemas.microsoft.com/office/drawing/2014/main" id="{91C20E36-BBF5-065C-014B-3D7E617CA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09" y="2992481"/>
                <a:ext cx="8296219" cy="416011"/>
              </a:xfrm>
              <a:prstGeom prst="rect">
                <a:avLst/>
              </a:prstGeom>
              <a:blipFill>
                <a:blip r:embed="rId5"/>
                <a:stretch>
                  <a:fillRect l="-662" t="-5882" b="-1470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pole tekstowe 18">
                <a:extLst>
                  <a:ext uri="{FF2B5EF4-FFF2-40B4-BE49-F238E27FC236}">
                    <a16:creationId xmlns:a16="http://schemas.microsoft.com/office/drawing/2014/main" id="{12E875B8-1173-0A8E-72C6-E51C770F9D2C}"/>
                  </a:ext>
                </a:extLst>
              </p:cNvPr>
              <p:cNvSpPr txBox="1"/>
              <p:nvPr/>
            </p:nvSpPr>
            <p:spPr>
              <a:xfrm>
                <a:off x="1491389" y="3460256"/>
                <a:ext cx="3037829" cy="443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bSup>
                      <m:sSubSupPr>
                        <m:ctrlPr>
                          <a:rPr lang="pl-PL" sz="20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pl-PL" sz="200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pl-PL" sz="2000" i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pl-PL" sz="2000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l-PL" sz="2000" b="0" i="0" smtClean="0">
                        <a:latin typeface="Cambria Math" panose="02040503050406030204" pitchFamily="18" charset="0"/>
                      </a:rPr>
                      <m:t>GDM</m:t>
                    </m:r>
                    <m:r>
                      <a:rPr lang="pl-PL" sz="2000" b="0" i="0" smtClean="0">
                        <a:latin typeface="Cambria Math" panose="02040503050406030204" pitchFamily="18" charset="0"/>
                      </a:rPr>
                      <m:t>2(</m:t>
                    </m:r>
                    <m:r>
                      <a:rPr lang="pl-PL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000" b="0" i="1" baseline="-25000" smtClean="0">
                        <a:latin typeface="Cambria Math" panose="02040503050406030204" pitchFamily="18" charset="0"/>
                      </a:rPr>
                      <m:t>𝑖𝑗</m:t>
                    </m:r>
                    <m:r>
                      <a:rPr lang="pl-PL" sz="2000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pl-PL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l-PL" sz="200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pl-PL" sz="200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pl-PL" sz="2000" dirty="0"/>
                  <a:t>)</a:t>
                </a:r>
              </a:p>
            </p:txBody>
          </p:sp>
        </mc:Choice>
        <mc:Fallback>
          <p:sp>
            <p:nvSpPr>
              <p:cNvPr id="19" name="pole tekstowe 18">
                <a:extLst>
                  <a:ext uri="{FF2B5EF4-FFF2-40B4-BE49-F238E27FC236}">
                    <a16:creationId xmlns:a16="http://schemas.microsoft.com/office/drawing/2014/main" id="{12E875B8-1173-0A8E-72C6-E51C770F9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1389" y="3460256"/>
                <a:ext cx="3037829" cy="443391"/>
              </a:xfrm>
              <a:prstGeom prst="rect">
                <a:avLst/>
              </a:prstGeom>
              <a:blipFill>
                <a:blip r:embed="rId6"/>
                <a:stretch>
                  <a:fillRect t="-5556" b="-1805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8DD2ADCA-27DB-EE4F-291F-DB1FE767EC50}"/>
                  </a:ext>
                </a:extLst>
              </p:cNvPr>
              <p:cNvSpPr txBox="1"/>
              <p:nvPr/>
            </p:nvSpPr>
            <p:spPr>
              <a:xfrm>
                <a:off x="4400561" y="3468528"/>
                <a:ext cx="3037829" cy="435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bSup>
                      <m:sSubSupPr>
                        <m:ctrlPr>
                          <a:rPr lang="pl-PL" sz="20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pl-PL" sz="200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pl-PL" sz="20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pl-PL" sz="2000" i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l-PL" sz="2000" b="0" i="0" smtClean="0">
                        <a:latin typeface="Cambria Math" panose="02040503050406030204" pitchFamily="18" charset="0"/>
                      </a:rPr>
                      <m:t>GDM</m:t>
                    </m:r>
                    <m:r>
                      <a:rPr lang="pl-PL" sz="2000" b="0" i="0" smtClean="0">
                        <a:latin typeface="Cambria Math" panose="02040503050406030204" pitchFamily="18" charset="0"/>
                      </a:rPr>
                      <m:t>2(</m:t>
                    </m:r>
                    <m:r>
                      <a:rPr lang="pl-PL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pl-PL" sz="2000" b="0" i="1" baseline="-25000" smtClean="0">
                        <a:latin typeface="Cambria Math" panose="02040503050406030204" pitchFamily="18" charset="0"/>
                      </a:rPr>
                      <m:t>𝑖𝑗</m:t>
                    </m:r>
                    <m:r>
                      <a:rPr lang="pl-PL" sz="2000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pl-PL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l-PL" sz="200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pl-PL" sz="20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pl-PL" sz="2000" dirty="0"/>
                  <a:t>)</a:t>
                </a:r>
              </a:p>
            </p:txBody>
          </p:sp>
        </mc:Choice>
        <mc:Fallback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8DD2ADCA-27DB-EE4F-291F-DB1FE767E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61" y="3468528"/>
                <a:ext cx="3037829" cy="435119"/>
              </a:xfrm>
              <a:prstGeom prst="rect">
                <a:avLst/>
              </a:prstGeom>
              <a:blipFill>
                <a:blip r:embed="rId7"/>
                <a:stretch>
                  <a:fillRect t="-7042" b="-1831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40A10BE-9E94-175D-B5AA-96AE48C50F37}"/>
              </a:ext>
            </a:extLst>
          </p:cNvPr>
          <p:cNvSpPr txBox="1"/>
          <p:nvPr/>
        </p:nvSpPr>
        <p:spPr>
          <a:xfrm>
            <a:off x="432188" y="4074377"/>
            <a:ext cx="7354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0" i="0" u="none" strike="noStrike" baseline="0" dirty="0"/>
              <a:t>4. </a:t>
            </a:r>
            <a:r>
              <a:rPr lang="pl-PL" sz="1800" b="1" i="0" u="none" strike="noStrike" baseline="0" dirty="0"/>
              <a:t>Obliczenie wartości miary agregatowej SUKCES</a:t>
            </a:r>
            <a:endParaRPr lang="pl-PL" b="1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F0B301F6-22F6-BF8D-CFB6-5CCD7274143F}"/>
              </a:ext>
            </a:extLst>
          </p:cNvPr>
          <p:cNvSpPr txBox="1"/>
          <p:nvPr/>
        </p:nvSpPr>
        <p:spPr>
          <a:xfrm>
            <a:off x="-36116" y="5202017"/>
            <a:ext cx="885354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00430" algn="just"/>
            <a:r>
              <a:rPr lang="pl-PL" sz="1800" dirty="0">
                <a:solidFill>
                  <a:srgbClr val="231F20"/>
                </a:solidFill>
                <a:effectLst/>
                <a:ea typeface="Myriad Pro"/>
                <a:cs typeface="Myriad Pro"/>
              </a:rPr>
              <a:t>Dla każdej i-tej jednostki (przedsiębiorstwa) </a:t>
            </a:r>
            <a:r>
              <a:rPr lang="pl-PL" sz="1800" dirty="0">
                <a:solidFill>
                  <a:srgbClr val="000000"/>
                </a:solidFill>
                <a:effectLst/>
                <a:ea typeface="Myriad Pro"/>
                <a:cs typeface="Myriad Pro"/>
              </a:rPr>
              <a:t>obliczone zostały w języku R wartości miary agregatowej, ilustrującej poziom "odleg</a:t>
            </a:r>
            <a:r>
              <a:rPr lang="pl-PL" sz="1800" dirty="0">
                <a:solidFill>
                  <a:srgbClr val="231F20"/>
                </a:solidFill>
                <a:effectLst/>
                <a:ea typeface="Myriad Pro"/>
                <a:cs typeface="Myriad Pro"/>
              </a:rPr>
              <a:t>łości" od zdefiniowanego sukcesu. </a:t>
            </a:r>
            <a:endParaRPr lang="pl-PL" sz="2800" dirty="0">
              <a:effectLst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pole tekstowe 24">
                <a:extLst>
                  <a:ext uri="{FF2B5EF4-FFF2-40B4-BE49-F238E27FC236}">
                    <a16:creationId xmlns:a16="http://schemas.microsoft.com/office/drawing/2014/main" id="{804CA89A-B6E7-FDB6-F0C6-7BBD5E3987C0}"/>
                  </a:ext>
                </a:extLst>
              </p:cNvPr>
              <p:cNvSpPr txBox="1"/>
              <p:nvPr/>
            </p:nvSpPr>
            <p:spPr>
              <a:xfrm>
                <a:off x="4538002" y="4406444"/>
                <a:ext cx="2889504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2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2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pl-PL" sz="2200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</m:t>
                          </m:r>
                          <m:r>
                            <a:rPr lang="pl-PL" sz="22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 </m:t>
                          </m:r>
                          <m:r>
                            <a:rPr lang="pl-PL" sz="22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pl-PL" sz="2200" b="0" i="1" baseline="-2500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pl-PL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l-PL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20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</m:t>
                      </m:r>
                      <m:r>
                        <a:rPr lang="pl-PL" sz="22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1</m:t>
                      </m:r>
                    </m:oMath>
                  </m:oMathPara>
                </a14:m>
                <a:endParaRPr lang="pl-PL" sz="2200" dirty="0"/>
              </a:p>
            </p:txBody>
          </p:sp>
        </mc:Choice>
        <mc:Fallback>
          <p:sp>
            <p:nvSpPr>
              <p:cNvPr id="25" name="pole tekstowe 24">
                <a:extLst>
                  <a:ext uri="{FF2B5EF4-FFF2-40B4-BE49-F238E27FC236}">
                    <a16:creationId xmlns:a16="http://schemas.microsoft.com/office/drawing/2014/main" id="{804CA89A-B6E7-FDB6-F0C6-7BBD5E398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002" y="4406444"/>
                <a:ext cx="2889504" cy="430887"/>
              </a:xfrm>
              <a:prstGeom prst="rect">
                <a:avLst/>
              </a:prstGeom>
              <a:blipFill>
                <a:blip r:embed="rId8"/>
                <a:stretch>
                  <a:fillRect b="-14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id="{D02943F4-1D36-A2B3-BE0C-90987E4225A7}"/>
                  </a:ext>
                </a:extLst>
              </p:cNvPr>
              <p:cNvSpPr txBox="1"/>
              <p:nvPr/>
            </p:nvSpPr>
            <p:spPr>
              <a:xfrm>
                <a:off x="1804633" y="4352977"/>
                <a:ext cx="2889504" cy="8164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2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2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pl-PL" sz="2200" b="0" i="1" baseline="-2500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pl-PL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l-PL" sz="2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pl-PL" sz="2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l-PL" sz="22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pl-PL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l-PL" sz="2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pl-PL" sz="22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pl-PL" sz="2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l-PL" sz="22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pl-PL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l-PL" sz="2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pl-PL" sz="22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  <m:r>
                            <a:rPr lang="pl-PL" sz="2200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l-PL" sz="2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l-PL" sz="22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pl-PL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l-PL" sz="22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pl-PL" sz="22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pl-PL" sz="2200" dirty="0"/>
              </a:p>
            </p:txBody>
          </p:sp>
        </mc:Choice>
        <mc:Fallback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id="{D02943F4-1D36-A2B3-BE0C-90987E422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633" y="4352977"/>
                <a:ext cx="2889504" cy="81644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CED4864-A7BD-8E64-1E25-CB3D93770DF6}"/>
              </a:ext>
            </a:extLst>
          </p:cNvPr>
          <p:cNvSpPr txBox="1"/>
          <p:nvPr/>
        </p:nvSpPr>
        <p:spPr>
          <a:xfrm>
            <a:off x="177229" y="6137191"/>
            <a:ext cx="884532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pl-PL" sz="1600" b="0" i="0" u="none" strike="noStrike" baseline="0" dirty="0">
                <a:latin typeface="MyriadPro-Regular"/>
              </a:rPr>
              <a:t>*</a:t>
            </a:r>
            <a:r>
              <a:rPr lang="pl-PL" sz="1600" b="0" i="0" u="none" strike="noStrike" baseline="0" dirty="0" err="1">
                <a:latin typeface="MyriadPro-Regular"/>
              </a:rPr>
              <a:t>Walesiak</a:t>
            </a:r>
            <a:r>
              <a:rPr lang="pl-PL" sz="1600" b="0" i="0" u="none" strike="noStrike" baseline="0" dirty="0">
                <a:latin typeface="MyriadPro-Regular"/>
              </a:rPr>
              <a:t>, M. (2011, 2016). </a:t>
            </a:r>
            <a:r>
              <a:rPr lang="pl-PL" sz="1600" b="0" i="1" u="none" strike="noStrike" baseline="0" dirty="0">
                <a:latin typeface="MyriadPro-It"/>
              </a:rPr>
              <a:t>Uogólniona miara odległości GDM w statystycznej analizie wielowymiarowej z wykorzystaniem programu R</a:t>
            </a:r>
            <a:r>
              <a:rPr lang="pl-PL" sz="1600" b="0" i="0" u="none" strike="noStrike" baseline="0" dirty="0">
                <a:latin typeface="MyriadPro-Regular"/>
              </a:rPr>
              <a:t>. Wrocław: Wydawnictwo Uniwersytetu Ekonomicznego we Wrocławiu.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85796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E8795AC-1FEE-44FF-A9E0-955C6337C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212851E-490D-985E-6097-0139AEB3F2A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2B874B48-CAE8-4D96-A284-6227D83F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837" y="276994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ZMIENNE NIEZALEŻNE. WEWNĘTRZNE DETERMINANTY SUKCESU MAŁYCH I ŚREDNICH PRZEDSIĘBIORSTW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9238C58-099B-C335-DF70-F1AD14D71A90}"/>
              </a:ext>
            </a:extLst>
          </p:cNvPr>
          <p:cNvSpPr txBox="1"/>
          <p:nvPr/>
        </p:nvSpPr>
        <p:spPr>
          <a:xfrm>
            <a:off x="159384" y="1078478"/>
            <a:ext cx="8825232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/>
              <a:t>W ramach </a:t>
            </a:r>
            <a:r>
              <a:rPr lang="pl-PL" sz="1800" b="1" i="0" u="none" strike="noStrike" baseline="0" dirty="0">
                <a:solidFill>
                  <a:srgbClr val="001D77"/>
                </a:solidFill>
              </a:rPr>
              <a:t>wewnętrznych determinant sukcesu małych i średnich przedsiębiorstw* </a:t>
            </a:r>
            <a:r>
              <a:rPr lang="pl-PL" sz="1800" b="0" i="0" u="none" strike="noStrike" baseline="0" dirty="0"/>
              <a:t>uwzględniono takie zagadnienia, jak: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orientacja przedsiębiorcza (aktywność w ciągłym poszukiwaniu okazji rynkowych i w szybkim podejmowaniu decyzji, dążenie do opracowywania i wdrażania innowacji, skłonność do podejmowania ryzyka),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zarządzanie strategiczne (np. opracowanie strategii marketingowej, zarządzania zasobami ludzkimi, zarządzania jakością)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nowoczesne HRM (zarządzanie zasobami ludzkimi),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współczesne metody zarządzania (np. </a:t>
            </a:r>
            <a:r>
              <a:rPr lang="en-US" sz="1800" b="0" i="0" u="none" strike="noStrike" baseline="0" dirty="0"/>
              <a:t>reengineering, outsourcing, lean management,</a:t>
            </a:r>
            <a:r>
              <a:rPr lang="pl-PL" sz="1800" b="0" i="0" u="none" strike="noStrike" baseline="0" dirty="0"/>
              <a:t> </a:t>
            </a:r>
            <a:r>
              <a:rPr lang="en-US" sz="1800" b="0" i="0" u="none" strike="noStrike" baseline="0" dirty="0"/>
              <a:t>TQM, </a:t>
            </a:r>
            <a:r>
              <a:rPr lang="en-US" sz="1800" b="0" i="0" u="none" strike="noStrike" baseline="0" dirty="0" err="1"/>
              <a:t>systemy</a:t>
            </a:r>
            <a:r>
              <a:rPr lang="en-US" sz="1800" b="0" i="0" u="none" strike="noStrike" baseline="0" dirty="0"/>
              <a:t> ISO</a:t>
            </a:r>
            <a:r>
              <a:rPr lang="pl-PL" sz="1800" b="0" i="0" u="none" strike="noStrike" baseline="0" dirty="0"/>
              <a:t>),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relacje z rynkiem (np. bazowanie na zindywidualizowanych relacjach z klientami, dążenie do wyższej jakości produktów, nowe modele biznesowe)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praktyki monitorowania (np. analiza działań konkurencji…)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systemy informatyczne,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technologie informacyjno-komunikacyjne,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współpraca sieciowa przedsiębiorstw (związki kooperacyjne).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956A541-EA06-4311-698D-E71E6743007D}"/>
              </a:ext>
            </a:extLst>
          </p:cNvPr>
          <p:cNvSpPr txBox="1"/>
          <p:nvPr/>
        </p:nvSpPr>
        <p:spPr>
          <a:xfrm>
            <a:off x="6119901" y="5602592"/>
            <a:ext cx="286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</a:rPr>
              <a:t>(łącznie 35 zmiennych)</a:t>
            </a:r>
          </a:p>
        </p:txBody>
      </p:sp>
      <p:pic>
        <p:nvPicPr>
          <p:cNvPr id="10" name="Obraz 9" descr="Obraz zawierający tekst&#10;&#10;Opis wygenerowany automatycznie">
            <a:extLst>
              <a:ext uri="{FF2B5EF4-FFF2-40B4-BE49-F238E27FC236}">
                <a16:creationId xmlns:a16="http://schemas.microsoft.com/office/drawing/2014/main" id="{48907BCF-132C-E30A-C1C8-E97D7C9285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4C5F59E-F9FF-32B7-8A18-43EC92BBFD36}"/>
              </a:ext>
            </a:extLst>
          </p:cNvPr>
          <p:cNvSpPr txBox="1"/>
          <p:nvPr/>
        </p:nvSpPr>
        <p:spPr>
          <a:xfrm>
            <a:off x="271837" y="5720544"/>
            <a:ext cx="4306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* Koncepcja prof. </a:t>
            </a:r>
            <a:r>
              <a:rPr lang="pl-PL" sz="1600" dirty="0" err="1"/>
              <a:t>K.Łobosa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719277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56AABA2-17F3-516D-04A7-9E7C5F47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818C033-6D50-EAE0-1A92-F3E83ACECF3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EB7E21B3-EF7B-4627-0C08-F0BFDAD83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/>
              <a:t>ZMIENNE NIEZALEŻNE. CZYNNIKI OTOCZENIA LOKALNEGO, INSTYTUCJONALNEGO ORAZ WSPARCIA ZEWNĘTRZNEGO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81741B3-D1B1-DEDD-320E-40C57198C5E9}"/>
              </a:ext>
            </a:extLst>
          </p:cNvPr>
          <p:cNvSpPr txBox="1"/>
          <p:nvPr/>
        </p:nvSpPr>
        <p:spPr>
          <a:xfrm>
            <a:off x="323166" y="886463"/>
            <a:ext cx="8624891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i="0" u="none" strike="noStrike" baseline="0" dirty="0"/>
              <a:t>Wyposażenie regionu w infrastrukturę techniczną, telekomunikacyjną i społeczną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Zasoby ludzkie (dostępność zasobów ludzkich o pożądanych kwalifikacjach)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Lokalny rynek zbytu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Napływ kapitału zagranicznego i wzrost znaczenia korporacji międzynarodowych,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Specjalne strefy ekonomiczne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Instytucje lokalnego otoczenia przedsiębiorstw (m.in. lokalne ośrodki edukacyjne i szkoleniowe, lokalne biura rachunkowo-księgowe, lokalne podmioty świadczące usługi informatyczne, serwis techniczny, lokalne podmioty świadczące usługi doradcze i szkoleniowe wspierające zakładanie i prowadzenie działalności gospodarczej, a także usługi w zakresie marketingu i promocji, lokalne firmy doradcze w zakresie pozyskiwania środków unijnych i innych źródeł finansowania zewnętrznego)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Społeczność lokalna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Sprawność funkcjonowania organów administracji publicznej.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E3F6F31-670D-48A4-3949-7CC6F896D1E0}"/>
              </a:ext>
            </a:extLst>
          </p:cNvPr>
          <p:cNvSpPr txBox="1"/>
          <p:nvPr/>
        </p:nvSpPr>
        <p:spPr>
          <a:xfrm>
            <a:off x="323166" y="5376170"/>
            <a:ext cx="8603311" cy="132343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pl-PL" sz="1600" b="0" i="0" u="none" strike="noStrike" baseline="0" dirty="0"/>
              <a:t>Do pomiaru opinii, postaw i poglądów przedsiębiorców na temat znaczenia osiągania sukcesu badanych czynników (determinant – zmiennych niezależnych) zastosowano pięciostopniową skalę pozycyjną: 1 – czynnik zupełnie nieistotny, 2 – raczej nieistotny, 3 – neutralny, 4 – raczej istotny, 5 – zdecydowanie istotny (kluczowy). Dodatkowo wyróżniono sytuację 0 – czynnik nie występuje.</a:t>
            </a:r>
            <a:endParaRPr lang="pl-PL" sz="1600" dirty="0"/>
          </a:p>
        </p:txBody>
      </p:sp>
      <p:pic>
        <p:nvPicPr>
          <p:cNvPr id="9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0018ED3E-840C-5DFD-89DA-D0874BB63D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70342" y="2103258"/>
            <a:ext cx="2566576" cy="65760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5ECB1554-8B41-8926-015B-9F9A40B9CBD4}"/>
              </a:ext>
            </a:extLst>
          </p:cNvPr>
          <p:cNvSpPr txBox="1"/>
          <p:nvPr/>
        </p:nvSpPr>
        <p:spPr>
          <a:xfrm>
            <a:off x="6107644" y="4606850"/>
            <a:ext cx="286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</a:rPr>
              <a:t>(łącznie 30 zmiennych)</a:t>
            </a:r>
          </a:p>
        </p:txBody>
      </p:sp>
    </p:spTree>
    <p:extLst>
      <p:ext uri="{BB962C8B-B14F-4D97-AF65-F5344CB8AC3E}">
        <p14:creationId xmlns:p14="http://schemas.microsoft.com/office/powerpoint/2010/main" val="3196361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4A3B461-ACC3-9A1B-DFFD-E52C9D518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3498E25-AA89-CCCC-9181-20F81DAE236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82D712C-4949-5CE3-E439-4F860DF8C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600" dirty="0"/>
              <a:t>WSKAŹNIKI FINANSOWE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26CB0FD-E841-42FD-B16E-2EE0D36AD41B}"/>
              </a:ext>
            </a:extLst>
          </p:cNvPr>
          <p:cNvSpPr txBox="1"/>
          <p:nvPr/>
        </p:nvSpPr>
        <p:spPr>
          <a:xfrm>
            <a:off x="619633" y="1161977"/>
            <a:ext cx="819779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Zysk netto (w mln euro)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Wartość przychodów ogółem (w mln euro)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Roczny obrót ze sprzedaży netto  towarów, wyrobów i usług oraz operacji finansowych (w mln euro)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Wynik finansowy brutto (w mln euro)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Wskaźnik rentowności obrotu netto (relacja wyniku finansowego netto do przychodów ogółem)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wskaźnik rentowności aktywów to relacja wyniku finansowego netto do wartości aktywów.(ROA)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wskaźnik rentowności kapitału własnego to relacja wyniku finansowego netto do wartości kapitału (ROE)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wskaźnik ogólnego zadłużenia (relacja zobowiązań i rezerw na zobowiązania do wartości aktywów)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Wskaźnik kosztów (relacja kosztów ogółem do przychodów ogółem)</a:t>
            </a:r>
          </a:p>
        </p:txBody>
      </p:sp>
      <p:pic>
        <p:nvPicPr>
          <p:cNvPr id="6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3F279040-79B5-79A1-E26A-3B04D6621B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02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3547872" y="3201595"/>
            <a:ext cx="5312664" cy="3405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26571" y="63227"/>
            <a:ext cx="8755883" cy="647246"/>
          </a:xfrm>
        </p:spPr>
        <p:txBody>
          <a:bodyPr/>
          <a:lstStyle/>
          <a:p>
            <a:pPr algn="ctr"/>
            <a:r>
              <a:rPr lang="pl-PL" sz="2800" dirty="0">
                <a:latin typeface="Fira Sans" panose="020B0503050000020004" pitchFamily="34" charset="0"/>
                <a:ea typeface="Fira Sans" panose="020B0503050000020004" pitchFamily="34" charset="0"/>
              </a:rPr>
              <a:t>METODY ANALIZY DANYCH. </a:t>
            </a:r>
            <a:r>
              <a:rPr lang="pl-PL" sz="2600" dirty="0">
                <a:latin typeface="Fira Sans" panose="020B0503050000020004" pitchFamily="34" charset="0"/>
                <a:ea typeface="Fira Sans" panose="020B0503050000020004" pitchFamily="34" charset="0"/>
              </a:rPr>
              <a:t>DRZEWA REGRESYJNE</a:t>
            </a:r>
            <a:endParaRPr lang="pl-PL" sz="26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56033" y="609460"/>
            <a:ext cx="84960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Do konstrukcji modelu zależności pomiędzy determinantami sukcesu przedsiębiorstw z grupy MŚP a zmiennymi opisującymi ten sukces zaproponowano metodę drzew regresyjnych. Metodę tą (zaliczaną do grupy nieparametrycznych metod budowy modeli dyskryminacyjnych i regresyjnych) wykorzystuje się do predykcji wartości zmiennej mierzonej na skali ilorazowej lub przedziałowej.</a:t>
            </a:r>
          </a:p>
          <a:p>
            <a:pPr marL="3227388" algn="just">
              <a:tabLst>
                <a:tab pos="3227388" algn="l"/>
              </a:tabLst>
            </a:pPr>
            <a:r>
              <a:rPr lang="pl-PL" dirty="0"/>
              <a:t>W niniejszej analizie metoda drzew regresyjnych umożliwiła wyznaczenie  (i przedstawienie za pomocą odpowiednich diagramów) przynależność obiektów – przedsiębiorstw do klas zmiennej utożsamianej z sukcesem (zmiennej zależnej, objaśnianej) na podstawie zmiennych – determinant sukcesu (zmiennych niezależnych, objaśniających) oraz predykcję (prognozowanie) wartości zmiennej objaśnianej – zagregowanej miary SUKCES (mierzonej na skali ilorazowej) na podstawie pomiarów zmiennych objaśniających.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73152" y="2439583"/>
            <a:ext cx="364027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>
                <a:solidFill>
                  <a:srgbClr val="002060"/>
                </a:solidFill>
              </a:rPr>
              <a:t>Przykładowy model teoretyczny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0B6A5BF-DFB6-9C06-9F33-6329419D86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87"/>
          <a:stretch/>
        </p:blipFill>
        <p:spPr>
          <a:xfrm>
            <a:off x="147611" y="3193646"/>
            <a:ext cx="3276201" cy="348495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3456079-87F4-A71B-5A50-689E212B78D0}"/>
              </a:ext>
            </a:extLst>
          </p:cNvPr>
          <p:cNvSpPr txBox="1"/>
          <p:nvPr/>
        </p:nvSpPr>
        <p:spPr>
          <a:xfrm>
            <a:off x="3278527" y="5586760"/>
            <a:ext cx="5803927" cy="120032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Zmienne opisujące podział w odpowiednich węzłach drzewa i profilujące odpowiednie podzbiory badanej zbiorowości, są równocześnie zmiennymi decydującymi o sukcesie przedsiębiorstwa.</a:t>
            </a:r>
          </a:p>
        </p:txBody>
      </p:sp>
    </p:spTree>
    <p:extLst>
      <p:ext uri="{BB962C8B-B14F-4D97-AF65-F5344CB8AC3E}">
        <p14:creationId xmlns:p14="http://schemas.microsoft.com/office/powerpoint/2010/main" val="2777518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0" y="4863986"/>
            <a:ext cx="9144000" cy="20749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/>
              <a:t>WYBRANE WYNIKI.</a:t>
            </a:r>
            <a:r>
              <a:rPr lang="pl-PL" sz="2600" dirty="0">
                <a:solidFill>
                  <a:schemeClr val="tx1"/>
                </a:solidFill>
              </a:rPr>
              <a:t> </a:t>
            </a:r>
            <a:br>
              <a:rPr lang="pl-PL" sz="2600" dirty="0">
                <a:solidFill>
                  <a:schemeClr val="tx1"/>
                </a:solidFill>
              </a:rPr>
            </a:br>
            <a:r>
              <a:rPr lang="pl-PL" sz="2600" dirty="0"/>
              <a:t>SUBIEKTYWNA OCENA DZIAŁALNOŚCI GOSPODARCZEJ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284" y="856466"/>
            <a:ext cx="6760029" cy="4067226"/>
          </a:xfrm>
          <a:prstGeom prst="rect">
            <a:avLst/>
          </a:prstGeom>
        </p:spPr>
      </p:pic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A8AC32F5-D365-48A6-8842-F6C94C685D35}"/>
              </a:ext>
            </a:extLst>
          </p:cNvPr>
          <p:cNvSpPr txBox="1">
            <a:spLocks/>
          </p:cNvSpPr>
          <p:nvPr/>
        </p:nvSpPr>
        <p:spPr>
          <a:xfrm>
            <a:off x="163284" y="4823950"/>
            <a:ext cx="8980716" cy="10834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1700" dirty="0"/>
              <a:t>Biorąc pod uwagę funkcjonowanie przedsiębiorstwa na przestrzeni ostatniego 3-letniego okresu, dla zdecydowanej większości respondentów odnotowano poprawę sytuacji </a:t>
            </a:r>
            <a:br>
              <a:rPr lang="pl-PL" sz="1700" dirty="0"/>
            </a:br>
            <a:r>
              <a:rPr lang="pl-PL" sz="1700" dirty="0"/>
              <a:t>w przedsiębiorstwach niż pogorszenie.</a:t>
            </a:r>
            <a:br>
              <a:rPr lang="pl-PL" sz="1700" dirty="0"/>
            </a:br>
            <a:r>
              <a:rPr lang="pl-PL" sz="1700" dirty="0"/>
              <a:t> W największym stopniu nastąpiło w tym okresie </a:t>
            </a:r>
            <a:r>
              <a:rPr lang="pl-PL" sz="1700" b="1" dirty="0">
                <a:solidFill>
                  <a:srgbClr val="002060"/>
                </a:solidFill>
              </a:rPr>
              <a:t>zwiększenie wartości przychodów netto </a:t>
            </a:r>
            <a:r>
              <a:rPr lang="pl-PL" sz="1700" dirty="0"/>
              <a:t>(dla 39,4% podmiotów wobec 19,8%, dla których zmniejszenie wartości), </a:t>
            </a:r>
            <a:br>
              <a:rPr lang="pl-PL" sz="1700" dirty="0"/>
            </a:br>
            <a:r>
              <a:rPr lang="pl-PL" sz="1700" dirty="0"/>
              <a:t>a w najmniejszym stopniu  w przypadku </a:t>
            </a:r>
            <a:r>
              <a:rPr lang="pl-PL" sz="1700" b="1" dirty="0">
                <a:solidFill>
                  <a:srgbClr val="002060"/>
                </a:solidFill>
              </a:rPr>
              <a:t>pozycji konkurencyjnej </a:t>
            </a:r>
            <a:r>
              <a:rPr lang="pl-PL" sz="1700" dirty="0"/>
              <a:t>(dla 22,8% podmiotów poprawa sytuacji wobec  12,9%, dla których pogorszenie sytuacji).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3313" y="723014"/>
            <a:ext cx="2112666" cy="2834778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1895497" y="3321278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Y</a:t>
            </a:r>
            <a:r>
              <a:rPr lang="pl-PL" sz="1600" baseline="-25000" dirty="0"/>
              <a:t>1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3140104" y="3305907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Y</a:t>
            </a:r>
            <a:r>
              <a:rPr lang="pl-PL" sz="1600" baseline="-25000" dirty="0"/>
              <a:t>4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3797014" y="3305907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Y</a:t>
            </a:r>
            <a:r>
              <a:rPr lang="pl-PL" sz="1600" baseline="-25000" dirty="0"/>
              <a:t>2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5632072" y="3305907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Y</a:t>
            </a:r>
            <a:r>
              <a:rPr lang="pl-PL" sz="1600" baseline="-25000" dirty="0"/>
              <a:t>3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6212354" y="3305907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Y</a:t>
            </a:r>
            <a:r>
              <a:rPr lang="pl-PL" sz="1600" baseline="-25000" dirty="0"/>
              <a:t>5</a:t>
            </a:r>
          </a:p>
        </p:txBody>
      </p:sp>
      <p:sp>
        <p:nvSpPr>
          <p:cNvPr id="7" name="Strzałka w górę 6"/>
          <p:cNvSpPr/>
          <p:nvPr/>
        </p:nvSpPr>
        <p:spPr>
          <a:xfrm>
            <a:off x="3867352" y="2914179"/>
            <a:ext cx="158262" cy="26376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/>
          <p:cNvSpPr txBox="1"/>
          <p:nvPr/>
        </p:nvSpPr>
        <p:spPr>
          <a:xfrm>
            <a:off x="7356640" y="3198167"/>
            <a:ext cx="16705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/>
              <a:t>Uśredniony wskaźnik salda ocen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AAA6068-882E-7A18-EA93-EB2DD67E4536}"/>
              </a:ext>
            </a:extLst>
          </p:cNvPr>
          <p:cNvSpPr txBox="1"/>
          <p:nvPr/>
        </p:nvSpPr>
        <p:spPr>
          <a:xfrm>
            <a:off x="7310178" y="2727298"/>
            <a:ext cx="16705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/>
              <a:t>Wskaźnik </a:t>
            </a:r>
          </a:p>
          <a:p>
            <a:r>
              <a:rPr lang="pl-PL" sz="1200" dirty="0"/>
              <a:t>salda ocen</a:t>
            </a:r>
          </a:p>
        </p:txBody>
      </p:sp>
    </p:spTree>
    <p:extLst>
      <p:ext uri="{BB962C8B-B14F-4D97-AF65-F5344CB8AC3E}">
        <p14:creationId xmlns:p14="http://schemas.microsoft.com/office/powerpoint/2010/main" val="1145001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/>
              <a:t>WYBRANE WYNIKI.</a:t>
            </a:r>
            <a:r>
              <a:rPr lang="pl-PL" sz="2600" dirty="0">
                <a:solidFill>
                  <a:schemeClr val="tx1"/>
                </a:solidFill>
              </a:rPr>
              <a:t> </a:t>
            </a:r>
            <a:br>
              <a:rPr lang="pl-PL" sz="2600" dirty="0">
                <a:solidFill>
                  <a:schemeClr val="tx1"/>
                </a:solidFill>
              </a:rPr>
            </a:br>
            <a:r>
              <a:rPr lang="pl-PL" sz="2600" dirty="0"/>
              <a:t>SUBIEKTYWNA OCENA DZIAŁALNOŚCI GOSPODARCZEJ</a:t>
            </a:r>
          </a:p>
        </p:txBody>
      </p:sp>
      <p:sp>
        <p:nvSpPr>
          <p:cNvPr id="5" name="Prostokąt 4"/>
          <p:cNvSpPr/>
          <p:nvPr/>
        </p:nvSpPr>
        <p:spPr>
          <a:xfrm>
            <a:off x="576575" y="999381"/>
            <a:ext cx="4163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Pozycja rynkowa przedsiębiorstw (Y</a:t>
            </a:r>
            <a:r>
              <a:rPr lang="pl-PL" b="1" baseline="-25000" dirty="0">
                <a:solidFill>
                  <a:srgbClr val="002060"/>
                </a:solidFill>
              </a:rPr>
              <a:t>7</a:t>
            </a:r>
            <a:r>
              <a:rPr lang="pl-PL" b="1" dirty="0">
                <a:solidFill>
                  <a:srgbClr val="002060"/>
                </a:solidFill>
              </a:rPr>
              <a:t>)</a:t>
            </a:r>
            <a:endParaRPr lang="pl-PL" dirty="0">
              <a:solidFill>
                <a:srgbClr val="002060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/>
          <a:srcRect r="36619"/>
          <a:stretch/>
        </p:blipFill>
        <p:spPr>
          <a:xfrm>
            <a:off x="326571" y="1368713"/>
            <a:ext cx="5044101" cy="2519301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9025" y="1732332"/>
            <a:ext cx="3168403" cy="1775799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326571" y="4087582"/>
            <a:ext cx="8780831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dirty="0"/>
              <a:t>Na podstawie odpowiedzi respondentów nt. pozycji rynkowej, stwierdzono, że co trzynaste przedsiębiorstwo deklarowało funkcjonowanie na rynku bez konkurencji. </a:t>
            </a:r>
            <a:r>
              <a:rPr lang="pl-PL" sz="1700" b="1" dirty="0"/>
              <a:t>Przeszło dwie trzecie respondentów oceniało swoje przedsiębiorstwo, jako jedno </a:t>
            </a:r>
            <a:br>
              <a:rPr lang="pl-PL" sz="1700" b="1" dirty="0"/>
            </a:br>
            <a:r>
              <a:rPr lang="pl-PL" sz="1700" b="1" dirty="0"/>
              <a:t>z wielu, o niewielkim udziale w rynku</a:t>
            </a:r>
            <a:r>
              <a:rPr lang="pl-PL" sz="1700" dirty="0"/>
              <a:t>, w tym 71,2% – w przypadku małych przedsiębiorstw oraz 52,4% – w przypadku średnich. Znaczny udział na rynku deklarowało 22,5% przedsiębiorców. </a:t>
            </a:r>
            <a:r>
              <a:rPr lang="pl-PL" sz="1700" b="1" dirty="0"/>
              <a:t>Średnio na 1000 ankietowanych przedsiębiorstw przypadało 13 jednostek o dominującej pozycji na rynku – liderów rynku.</a:t>
            </a:r>
          </a:p>
        </p:txBody>
      </p:sp>
    </p:spTree>
    <p:extLst>
      <p:ext uri="{BB962C8B-B14F-4D97-AF65-F5344CB8AC3E}">
        <p14:creationId xmlns:p14="http://schemas.microsoft.com/office/powerpoint/2010/main" val="2820759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40C60473-73E1-252F-38E3-C1D2C996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AD531EF-4326-9213-919D-E15BFD34C35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0CCAC77A-FA88-F5E1-5170-C59363307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600" dirty="0"/>
              <a:t>WYBRANE WYNIKI. MIARA SUKCESU </a:t>
            </a:r>
            <a:br>
              <a:rPr lang="pl-PL" sz="2600" dirty="0"/>
            </a:br>
            <a:r>
              <a:rPr lang="pl-PL" sz="2600" dirty="0"/>
              <a:t>WEDŁUG KLAS WIELKOŚCI I RYNKU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FC16D1E-EFE7-8D9F-7CE9-A7FFEECEF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94" y="816430"/>
            <a:ext cx="8555920" cy="304306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A7DC744-1163-B9E4-B640-0FCE2892C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23" y="3645983"/>
            <a:ext cx="8197703" cy="321201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3A0A115-CEC7-2319-04B8-9DA24A653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744" y="3653813"/>
            <a:ext cx="2101958" cy="92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34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961419A-6525-0A94-0D23-29EC8E36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BB7352-8A06-34B9-377F-D4C67592AA0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8148D0C9-7E68-6780-A9D6-5971959AC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600" dirty="0"/>
              <a:t>WYBRANE WYNIKI. OTOCZENIE LOKALNE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C8F85D0-8176-10BF-AB34-A815F1D98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376" y="631516"/>
            <a:ext cx="7273308" cy="54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F4660EB-5B8D-AAE1-B102-3C94EAFD490F}"/>
              </a:ext>
            </a:extLst>
          </p:cNvPr>
          <p:cNvSpPr txBox="1"/>
          <p:nvPr/>
        </p:nvSpPr>
        <p:spPr>
          <a:xfrm>
            <a:off x="9590567" y="914400"/>
            <a:ext cx="179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70,3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6547D9F-B374-32F9-C3D8-563A1D239CAA}"/>
              </a:ext>
            </a:extLst>
          </p:cNvPr>
          <p:cNvSpPr txBox="1"/>
          <p:nvPr/>
        </p:nvSpPr>
        <p:spPr>
          <a:xfrm>
            <a:off x="9381460" y="3429000"/>
            <a:ext cx="179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60,0</a:t>
            </a:r>
          </a:p>
        </p:txBody>
      </p:sp>
      <p:pic>
        <p:nvPicPr>
          <p:cNvPr id="11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6BC1D5BC-2B0D-4482-92FB-96829F4AAC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09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961419A-6525-0A94-0D23-29EC8E36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BB7352-8A06-34B9-377F-D4C67592AA0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8148D0C9-7E68-6780-A9D6-5971959AC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/>
              <a:t>WYBRANE WYNIKI. OTOCZENIE LOKALNE </a:t>
            </a:r>
            <a:r>
              <a:rPr lang="pl-PL" sz="2600" b="1" i="0" u="none" strike="noStrike" baseline="0" dirty="0">
                <a:latin typeface="+mn-lt"/>
              </a:rPr>
              <a:t>W WYMIARZE INFRASTRUKTURALNYM</a:t>
            </a:r>
            <a:endParaRPr lang="pl-PL" sz="2600" dirty="0">
              <a:latin typeface="+mn-lt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EED8F2E-DF8F-998B-0848-9798CFA09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78664"/>
            <a:ext cx="8817429" cy="468230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7722B8A-ED99-38F6-3389-697DAB897823}"/>
              </a:ext>
            </a:extLst>
          </p:cNvPr>
          <p:cNvSpPr txBox="1"/>
          <p:nvPr/>
        </p:nvSpPr>
        <p:spPr>
          <a:xfrm>
            <a:off x="3249385" y="969264"/>
            <a:ext cx="452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i="0" u="none" strike="noStrike" baseline="0" dirty="0">
                <a:latin typeface="MyriadPro-Bold"/>
              </a:rPr>
              <a:t>Wzrost przychodów netto w okresie 3-letnim</a:t>
            </a:r>
            <a:endParaRPr lang="pl-PL" dirty="0"/>
          </a:p>
        </p:txBody>
      </p:sp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3DCF062B-36C0-AB72-C021-5EA01DEF95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49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961419A-6525-0A94-0D23-29EC8E36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BB7352-8A06-34B9-377F-D4C67592AA0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8148D0C9-7E68-6780-A9D6-5971959AC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600" dirty="0"/>
              <a:t>WYBRANE WYNIKI. </a:t>
            </a:r>
            <a:br>
              <a:rPr lang="pl-PL" sz="2600" dirty="0"/>
            </a:br>
            <a:r>
              <a:rPr lang="pl-PL" sz="2600" dirty="0"/>
              <a:t>ZASOBY LUDZKIE. LOKALNY RYNEK ZBYTU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10E6D80-ED2C-8137-9F66-6BA5F4A686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00" t="22407" b="4507"/>
          <a:stretch/>
        </p:blipFill>
        <p:spPr>
          <a:xfrm>
            <a:off x="326571" y="1362456"/>
            <a:ext cx="8421624" cy="206654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97429B8-F859-D2F0-849D-B0467FEBC7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64" t="16851" r="2807"/>
          <a:stretch/>
        </p:blipFill>
        <p:spPr>
          <a:xfrm>
            <a:off x="106183" y="3758255"/>
            <a:ext cx="8711245" cy="307252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4F60EB4-55D4-A11B-8E8C-F3A9063254AD}"/>
              </a:ext>
            </a:extLst>
          </p:cNvPr>
          <p:cNvSpPr txBox="1"/>
          <p:nvPr/>
        </p:nvSpPr>
        <p:spPr>
          <a:xfrm>
            <a:off x="3249385" y="969264"/>
            <a:ext cx="452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i="0" u="none" strike="noStrike" baseline="0" dirty="0">
                <a:latin typeface="MyriadPro-Bold"/>
              </a:rPr>
              <a:t>Wzrost przychodów netto w okresie 3-letnim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43FCC0E-5C1A-FD14-87C0-73B344F9C00C}"/>
              </a:ext>
            </a:extLst>
          </p:cNvPr>
          <p:cNvSpPr txBox="1"/>
          <p:nvPr/>
        </p:nvSpPr>
        <p:spPr>
          <a:xfrm>
            <a:off x="2999449" y="3507960"/>
            <a:ext cx="5817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i="0" u="none" strike="noStrike" baseline="0" dirty="0">
                <a:latin typeface="MyriadPro-Bold"/>
              </a:rPr>
              <a:t>Poprawa pozycji konkurencyjnej przedsiębiorstwa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46218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83D8A8EC-3BCE-0F3A-6F19-C92326F18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9B6D843-857D-EAB5-D87D-5CA6BD0F722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2FCF105C-119E-8245-093A-DD45FA83E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/>
              <a:t>WYBRANE WYNIKI. PRZYCHYLNOŚĆ SPOŁECZNOŚCI LOKALNEJ. ADMINISTRACJA PUBLICZNA</a:t>
            </a:r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073B9B7C-DF2F-F45C-F17C-9F7D99A726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968" y="3023044"/>
            <a:ext cx="7865146" cy="190479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BE7857D-6878-D47B-1F5C-6CC17FF953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97" t="5950"/>
          <a:stretch/>
        </p:blipFill>
        <p:spPr>
          <a:xfrm>
            <a:off x="1353311" y="4927839"/>
            <a:ext cx="7268173" cy="183918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6F23ABC-8250-BF47-DB75-7EB9E06EE2EC}"/>
              </a:ext>
            </a:extLst>
          </p:cNvPr>
          <p:cNvSpPr txBox="1"/>
          <p:nvPr/>
        </p:nvSpPr>
        <p:spPr>
          <a:xfrm>
            <a:off x="236172" y="913848"/>
            <a:ext cx="858125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700" b="0" i="0" u="none" strike="noStrike" baseline="0" dirty="0"/>
              <a:t>Lokalne społeczności stają się nie tylko źródłem zasobów siły roboczej, ale również mają wpływ na kształtowanie się wizerunku firmy, opinii na temat produktów oraz sposobu funkcjonowania firmy- </a:t>
            </a:r>
            <a:r>
              <a:rPr lang="pl-PL" sz="1700" b="1" i="0" u="none" strike="noStrike" baseline="0" dirty="0"/>
              <a:t>dla 56,6% respondentów </a:t>
            </a:r>
            <a:r>
              <a:rPr lang="pl-PL" sz="1700" b="0" i="0" u="none" strike="noStrike" baseline="0" dirty="0"/>
              <a:t>przychylność</a:t>
            </a:r>
          </a:p>
          <a:p>
            <a:pPr algn="l"/>
            <a:r>
              <a:rPr lang="pl-PL" sz="1700" b="0" i="0" u="none" strike="noStrike" baseline="0" dirty="0"/>
              <a:t>społeczności lokalnej została uznana jako istotny czynnik sukcesu.</a:t>
            </a:r>
          </a:p>
          <a:p>
            <a:pPr algn="l"/>
            <a:r>
              <a:rPr lang="pl-PL" sz="1700" b="0" i="0" u="none" strike="noStrike" baseline="0" dirty="0"/>
              <a:t>W celu tworzenia korzystnych warunków na rzecz rozwoju przedsiębiorczości ważną rolę odgrywa sprawność funkcjonowania organów administracji publicznej- </a:t>
            </a:r>
            <a:r>
              <a:rPr lang="pl-PL" sz="1700" b="1" i="0" u="none" strike="noStrike" baseline="0" dirty="0"/>
              <a:t>dla 55,9% </a:t>
            </a:r>
            <a:r>
              <a:rPr lang="pl-PL" sz="1700" b="0" i="0" u="none" strike="noStrike" baseline="0" dirty="0"/>
              <a:t>respondentów sprawnie funkcjonujące podmioty administracji publicznej były uznane za istotny czynnik sukcesu prowadzonych przez nich przedsiębiorstw</a:t>
            </a:r>
            <a:endParaRPr lang="pl-PL" sz="1700" dirty="0"/>
          </a:p>
        </p:txBody>
      </p:sp>
    </p:spTree>
    <p:extLst>
      <p:ext uri="{BB962C8B-B14F-4D97-AF65-F5344CB8AC3E}">
        <p14:creationId xmlns:p14="http://schemas.microsoft.com/office/powerpoint/2010/main" val="1391974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26571" y="330010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WYBRANE WYNIKI. UWARUNKOWANIA WEWNĘTRZNE SUKCESU PRZEDSIĘBIORSTW SEKTORA MŚP </a:t>
            </a:r>
          </a:p>
        </p:txBody>
      </p:sp>
      <p:sp>
        <p:nvSpPr>
          <p:cNvPr id="6" name="Prostokąt 5"/>
          <p:cNvSpPr/>
          <p:nvPr/>
        </p:nvSpPr>
        <p:spPr>
          <a:xfrm>
            <a:off x="203478" y="1112341"/>
            <a:ext cx="2026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Relacje z rynkiem</a:t>
            </a:r>
            <a:endParaRPr lang="pl-PL" dirty="0">
              <a:solidFill>
                <a:srgbClr val="002060"/>
              </a:solidFill>
            </a:endParaRP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53F61320-DA07-311F-2195-EEF8063F94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9B56CE1-2A1C-3581-9BAD-C1FF0503C4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55" r="1377"/>
          <a:stretch/>
        </p:blipFill>
        <p:spPr>
          <a:xfrm>
            <a:off x="402519" y="1481673"/>
            <a:ext cx="8349595" cy="462252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240A4C09-D113-8F81-9FE5-9B1FA65F2BD2}"/>
              </a:ext>
            </a:extLst>
          </p:cNvPr>
          <p:cNvSpPr txBox="1"/>
          <p:nvPr/>
        </p:nvSpPr>
        <p:spPr>
          <a:xfrm>
            <a:off x="4417507" y="1083813"/>
            <a:ext cx="452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i="0" u="none" strike="noStrike" baseline="0" dirty="0">
                <a:latin typeface="MyriadPro-Bold"/>
              </a:rPr>
              <a:t>Wzrost przychodów netto w okresie 3-letnim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4001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26571" y="330010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WYBRANE WYNIKI. UWARUNKOWANIA WEWNĘTRZNE SUKCESU PRZEDSIĘBIORSTW SEKTORA MŚP 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EE6CA34E-2148-4214-ADD0-E19158000750}"/>
              </a:ext>
            </a:extLst>
          </p:cNvPr>
          <p:cNvSpPr txBox="1">
            <a:spLocks/>
          </p:cNvSpPr>
          <p:nvPr/>
        </p:nvSpPr>
        <p:spPr>
          <a:xfrm>
            <a:off x="326571" y="1675104"/>
            <a:ext cx="8739554" cy="313995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1900" dirty="0"/>
              <a:t> W opinii przedsiębiorców kompetencyjnymi oraz osobowościowymi determinantami sukcesu rynkowego przedsiębiorstwa były: </a:t>
            </a:r>
          </a:p>
          <a:p>
            <a:r>
              <a:rPr lang="pl-PL" sz="1900" b="1" dirty="0"/>
              <a:t>znajomość rynku, na którym funkcjonuje przedsiębiorstwo</a:t>
            </a:r>
            <a:r>
              <a:rPr lang="pl-PL" sz="1900" dirty="0"/>
              <a:t> (61,9% ankietowanych oceniało tę wiedzę jako kluczową dla sukcesu przedsiębiorstwa), </a:t>
            </a:r>
          </a:p>
          <a:p>
            <a:r>
              <a:rPr lang="pl-PL" sz="1900" b="1" dirty="0"/>
              <a:t>wiara we własne siły, ambicja, pewność siebie</a:t>
            </a:r>
            <a:r>
              <a:rPr lang="pl-PL" sz="1900" dirty="0"/>
              <a:t> (53,5%), </a:t>
            </a:r>
          </a:p>
          <a:p>
            <a:r>
              <a:rPr lang="pl-PL" sz="1900" b="1" dirty="0"/>
              <a:t>determinacja i konsekwencja </a:t>
            </a:r>
            <a:r>
              <a:rPr lang="pl-PL" sz="1900" dirty="0"/>
              <a:t>(55,2%), </a:t>
            </a:r>
          </a:p>
          <a:p>
            <a:r>
              <a:rPr lang="pl-PL" sz="1900" b="1" dirty="0"/>
              <a:t>duże doświadczenie w zarządzaniu </a:t>
            </a:r>
            <a:r>
              <a:rPr lang="pl-PL" sz="1900" dirty="0"/>
              <a:t>(52,9%) czy </a:t>
            </a:r>
          </a:p>
          <a:p>
            <a:r>
              <a:rPr lang="pl-PL" sz="1900" b="1" dirty="0"/>
              <a:t>odporność na stresy i poniesione porażki </a:t>
            </a:r>
            <a:r>
              <a:rPr lang="pl-PL" sz="1900" dirty="0"/>
              <a:t>(55,1%)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900" dirty="0"/>
              <a:t>i stawiali je ponad kompetencje formalne, na przykład udział w kursach </a:t>
            </a:r>
            <a:br>
              <a:rPr lang="pl-PL" sz="1900" dirty="0"/>
            </a:br>
            <a:r>
              <a:rPr lang="pl-PL" sz="1900" dirty="0"/>
              <a:t>i szkoleniach (25,6%), formalne wykształcenie i wiedzę teoretyczną (41,2%) oraz co ciekawe, zdecydowanie ponad znajomość języków obcych (21,3%).</a:t>
            </a:r>
          </a:p>
        </p:txBody>
      </p:sp>
      <p:sp>
        <p:nvSpPr>
          <p:cNvPr id="6" name="Prostokąt 5"/>
          <p:cNvSpPr/>
          <p:nvPr/>
        </p:nvSpPr>
        <p:spPr>
          <a:xfrm>
            <a:off x="203478" y="1112341"/>
            <a:ext cx="2872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Cechy i zachowania lidera</a:t>
            </a:r>
            <a:endParaRPr lang="pl-PL" dirty="0">
              <a:solidFill>
                <a:srgbClr val="002060"/>
              </a:solidFill>
            </a:endParaRP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53F61320-DA07-311F-2195-EEF8063F94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76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998ACC0-A6FB-3B2C-B2C6-1875E290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FB0190-111A-89A9-4FA1-62A0BDB0A23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E05838FB-D928-2C14-C850-FB30110FF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341186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ZASTOSOWANIE DRZEW REGRESYJNYCH W ANALIZIE DETERMINANT SUKCESU PRZEDSIĘBIORSTW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04095FB-A957-1097-9BF1-031CB11806BD}"/>
              </a:ext>
            </a:extLst>
          </p:cNvPr>
          <p:cNvSpPr txBox="1"/>
          <p:nvPr/>
        </p:nvSpPr>
        <p:spPr>
          <a:xfrm>
            <a:off x="380525" y="1179952"/>
            <a:ext cx="829564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/>
              <a:t>Konstrukcje modeli drzew regresyjnych przeprowadzono osobno dla zmiennych objaśniających z grupy</a:t>
            </a:r>
          </a:p>
          <a:p>
            <a:pPr algn="l"/>
            <a:r>
              <a:rPr lang="pl-PL" sz="1800" b="0" i="0" u="none" strike="noStrike" baseline="0" dirty="0"/>
              <a:t>zmiennych: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i="0" u="none" strike="noStrike" baseline="0" dirty="0"/>
              <a:t>„twardych” </a:t>
            </a:r>
            <a:r>
              <a:rPr lang="pl-PL" sz="1800" b="0" i="0" u="none" strike="noStrike" baseline="0" dirty="0"/>
              <a:t>– zmiennych dotyczących samooceny prowadzonej działalności, uwzględnionej w badaniu kwestionariuszowym oraz</a:t>
            </a:r>
          </a:p>
          <a:p>
            <a:pPr algn="l"/>
            <a:r>
              <a:rPr lang="pl-PL" sz="1800" b="0" i="0" u="none" strike="noStrike" baseline="0" dirty="0"/>
              <a:t>wskaźników finansowych, obliczonych na podstawie sprawozdania z rocznej działalności gospodarczej przedsiębiorstw,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i="0" u="none" strike="noStrike" baseline="0" dirty="0"/>
              <a:t>„miękkich” </a:t>
            </a:r>
            <a:r>
              <a:rPr lang="pl-PL" sz="1800" b="0" i="0" u="none" strike="noStrike" baseline="0" dirty="0"/>
              <a:t>– zmiennych z grupy opinii respondentów na temat znaczenia dla rozwoju prowadzonego przez nich przedsiębiorstwa determinant wewnętrznych oraz na temat znaczenia charakterystyk otoczenia lokalnego (łącznie z otoczeniem instytucjonalnym).</a:t>
            </a:r>
          </a:p>
          <a:p>
            <a:pPr algn="l"/>
            <a:r>
              <a:rPr lang="pl-PL" sz="1800" b="0" i="0" u="none" strike="noStrike" baseline="0" dirty="0"/>
              <a:t>Modele zależności miary zagregowanej SUKCES od zmiennych objaśniających w postaci drzew regresyjnych opracowano i zweryfikowano empirycznie dla rożnych przekrojów: według klas wielkości, wybranych sekcji PKD, wybranych województw oraz odrębnie dla przedsiębiorstw rodzinnych i nierodzinnych.</a:t>
            </a:r>
          </a:p>
          <a:p>
            <a:pPr algn="l"/>
            <a:r>
              <a:rPr lang="pl-PL" sz="1800" b="0" i="0" u="none" strike="noStrike" baseline="0" dirty="0"/>
              <a:t>Obliczenia wykonane zostały w środowisku statystycznym R z wykorzystaniem pakietu </a:t>
            </a:r>
            <a:r>
              <a:rPr lang="pl-PL" sz="1800" b="0" i="0" u="none" strike="noStrike" baseline="0" dirty="0" err="1"/>
              <a:t>rpart</a:t>
            </a:r>
            <a:r>
              <a:rPr lang="pl-PL" sz="1800" b="0" i="0" u="none" strike="noStrike" baseline="0" dirty="0"/>
              <a:t>, funkcji </a:t>
            </a:r>
            <a:r>
              <a:rPr lang="nn-NO" sz="1800" b="0" i="0" u="none" strike="noStrike" baseline="0" dirty="0"/>
              <a:t>rpart, plot.rpart i text.rpart</a:t>
            </a:r>
            <a:r>
              <a:rPr lang="pl-PL" sz="1800" b="0" i="0" u="none" strike="noStrike" baseline="0" dirty="0"/>
              <a:t> </a:t>
            </a:r>
            <a:br>
              <a:rPr lang="pl-PL" sz="1800" b="0" i="0" u="none" strike="noStrike" baseline="0" dirty="0"/>
            </a:br>
            <a:r>
              <a:rPr lang="pl-PL" sz="1800" b="0" i="0" u="none" strike="noStrike" baseline="0" dirty="0"/>
              <a:t>[autor obliczeń prof. </a:t>
            </a:r>
            <a:r>
              <a:rPr lang="pl-PL" sz="1800" b="0" i="0" u="none" strike="noStrike" baseline="0" dirty="0" err="1"/>
              <a:t>A.Dudek</a:t>
            </a:r>
            <a:r>
              <a:rPr lang="pl-PL" sz="1800" b="0" i="0" u="none" strike="noStrike" baseline="0" dirty="0"/>
              <a:t>]</a:t>
            </a:r>
            <a:endParaRPr lang="pl-PL" dirty="0"/>
          </a:p>
        </p:txBody>
      </p:sp>
      <p:pic>
        <p:nvPicPr>
          <p:cNvPr id="9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FC4BB003-6E56-FAF5-11AD-771E9284A3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263" y="6178194"/>
            <a:ext cx="2264736" cy="5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90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17C75BBA-E11D-DE8E-E332-8DE06FE94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37D5F2D-133D-0AE4-17EE-776DBCD8774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0AB3195-B7EB-80B8-B387-85418370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/>
              <a:t>ZASTOSOWANIE DRZEW REGRESYJNYCH W ANALIZIE DETERMINANT SUKCESU PRZEDSIĘBIORSTW. MODEL 1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E808E05-E373-E7CB-0343-A9875F67A3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394" y="1479393"/>
            <a:ext cx="6559825" cy="536575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6E88223-7910-1DF5-1230-72B2249CB794}"/>
              </a:ext>
            </a:extLst>
          </p:cNvPr>
          <p:cNvSpPr txBox="1"/>
          <p:nvPr/>
        </p:nvSpPr>
        <p:spPr>
          <a:xfrm>
            <a:off x="2495870" y="1070148"/>
            <a:ext cx="227491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1</a:t>
            </a:r>
            <a:r>
              <a:rPr lang="pl-PL" sz="1600" b="0" i="0" u="none" strike="noStrike" baseline="0" dirty="0">
                <a:latin typeface="+mj-lt"/>
              </a:rPr>
              <a:t> Zagrożenie utraty płynności finansowej [=1]</a:t>
            </a:r>
            <a:endParaRPr lang="pl-PL" sz="1600" dirty="0">
              <a:latin typeface="+mj-lt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A1F0D6E-0E4C-A01F-E5BE-3E4100797FD8}"/>
              </a:ext>
            </a:extLst>
          </p:cNvPr>
          <p:cNvSpPr txBox="1"/>
          <p:nvPr/>
        </p:nvSpPr>
        <p:spPr>
          <a:xfrm>
            <a:off x="81861" y="3677713"/>
            <a:ext cx="267450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2</a:t>
            </a:r>
            <a:r>
              <a:rPr lang="pl-PL" sz="1600" b="0" i="0" u="none" strike="noStrike" baseline="0" dirty="0">
                <a:latin typeface="+mj-lt"/>
              </a:rPr>
              <a:t> Planowane nakłady inwestycyjne [=2,3]</a:t>
            </a:r>
            <a:endParaRPr lang="pl-PL" sz="1600" dirty="0">
              <a:latin typeface="+mj-lt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0D28274-94C3-FA2E-6794-96CB0A97E6BC}"/>
              </a:ext>
            </a:extLst>
          </p:cNvPr>
          <p:cNvSpPr txBox="1"/>
          <p:nvPr/>
        </p:nvSpPr>
        <p:spPr>
          <a:xfrm>
            <a:off x="4133004" y="3714604"/>
            <a:ext cx="27369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3</a:t>
            </a:r>
            <a:r>
              <a:rPr lang="pl-PL" sz="1600" b="0" i="0" u="none" strike="noStrike" baseline="0" dirty="0">
                <a:latin typeface="+mj-lt"/>
              </a:rPr>
              <a:t> Modyfikacja i zmiany oferty rynkowej[=0, 1, 2]</a:t>
            </a:r>
            <a:endParaRPr lang="pl-PL" sz="1600" dirty="0">
              <a:latin typeface="+mj-l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3E1AEEF-18F0-3E9B-AE5F-CB6B7471237B}"/>
              </a:ext>
            </a:extLst>
          </p:cNvPr>
          <p:cNvSpPr txBox="1"/>
          <p:nvPr/>
        </p:nvSpPr>
        <p:spPr>
          <a:xfrm>
            <a:off x="3017857" y="4778422"/>
            <a:ext cx="248360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4</a:t>
            </a:r>
            <a:r>
              <a:rPr lang="pl-PL" sz="1600" b="0" i="0" u="none" strike="noStrike" baseline="0" dirty="0">
                <a:latin typeface="+mj-lt"/>
              </a:rPr>
              <a:t> Przewaga konkurencyjna [=0,1, 2]</a:t>
            </a:r>
            <a:endParaRPr lang="pl-PL" sz="1600" dirty="0">
              <a:latin typeface="+mj-lt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AD94D67-A97B-42A2-7050-51C8C3BA51B9}"/>
              </a:ext>
            </a:extLst>
          </p:cNvPr>
          <p:cNvSpPr txBox="1"/>
          <p:nvPr/>
        </p:nvSpPr>
        <p:spPr>
          <a:xfrm>
            <a:off x="4236205" y="5453756"/>
            <a:ext cx="188510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5</a:t>
            </a:r>
            <a:r>
              <a:rPr lang="pl-PL" sz="1600" b="0" i="0" u="none" strike="noStrike" baseline="0" dirty="0">
                <a:latin typeface="+mj-lt"/>
              </a:rPr>
              <a:t> Wynik </a:t>
            </a:r>
            <a:r>
              <a:rPr lang="pl-PL" sz="1600" b="0" i="0" u="none" strike="noStrike" baseline="0" dirty="0" err="1">
                <a:latin typeface="+mj-lt"/>
              </a:rPr>
              <a:t>finan</a:t>
            </a:r>
            <a:r>
              <a:rPr lang="pl-PL" sz="1600" b="0" i="0" u="none" strike="noStrike" baseline="0" dirty="0">
                <a:latin typeface="+mj-lt"/>
              </a:rPr>
              <a:t>-sowy brutto &lt;0,5</a:t>
            </a:r>
            <a:endParaRPr lang="pl-PL" sz="1600" dirty="0">
              <a:latin typeface="+mj-lt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CDF2295-AD41-6D91-676B-47A2D891A17B}"/>
              </a:ext>
            </a:extLst>
          </p:cNvPr>
          <p:cNvSpPr txBox="1"/>
          <p:nvPr/>
        </p:nvSpPr>
        <p:spPr>
          <a:xfrm>
            <a:off x="604299" y="5247861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R1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53231B8-4E82-BAD3-510B-EFC3546A4A53}"/>
              </a:ext>
            </a:extLst>
          </p:cNvPr>
          <p:cNvSpPr txBox="1"/>
          <p:nvPr/>
        </p:nvSpPr>
        <p:spPr>
          <a:xfrm>
            <a:off x="1835767" y="5198059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R2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9D40268-76BC-5615-E6E9-00E48865E7BC}"/>
              </a:ext>
            </a:extLst>
          </p:cNvPr>
          <p:cNvSpPr txBox="1"/>
          <p:nvPr/>
        </p:nvSpPr>
        <p:spPr>
          <a:xfrm>
            <a:off x="2988127" y="6230727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R3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8A247B1-70A7-77E6-8045-AFF1749C07BC}"/>
              </a:ext>
            </a:extLst>
          </p:cNvPr>
          <p:cNvSpPr txBox="1"/>
          <p:nvPr/>
        </p:nvSpPr>
        <p:spPr>
          <a:xfrm>
            <a:off x="4143906" y="6488668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R4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B8294082-6EB0-EF0F-A7AB-DCF9D10ADB58}"/>
              </a:ext>
            </a:extLst>
          </p:cNvPr>
          <p:cNvSpPr txBox="1"/>
          <p:nvPr/>
        </p:nvSpPr>
        <p:spPr>
          <a:xfrm>
            <a:off x="5309694" y="6483807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R5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F273293-01D8-24E9-E41A-B5E5B2687847}"/>
              </a:ext>
            </a:extLst>
          </p:cNvPr>
          <p:cNvSpPr txBox="1"/>
          <p:nvPr/>
        </p:nvSpPr>
        <p:spPr>
          <a:xfrm>
            <a:off x="6551876" y="5753035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R6</a:t>
            </a:r>
          </a:p>
        </p:txBody>
      </p:sp>
    </p:spTree>
    <p:extLst>
      <p:ext uri="{BB962C8B-B14F-4D97-AF65-F5344CB8AC3E}">
        <p14:creationId xmlns:p14="http://schemas.microsoft.com/office/powerpoint/2010/main" val="1187075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17C75BBA-E11D-DE8E-E332-8DE06FE94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37D5F2D-133D-0AE4-17EE-776DBCD8774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0AB3195-B7EB-80B8-B387-85418370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/>
              <a:t>ZASTOSOWANIE DRZEW REGRESYJNYCH W ANALIZIE DETERMINANT SUKCESU PRZEDSIĘBIORSTW. MODEL 1 cd</a:t>
            </a: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C1ED96A-3DB4-746A-EA8E-6050B08222D2}"/>
              </a:ext>
            </a:extLst>
          </p:cNvPr>
          <p:cNvSpPr txBox="1"/>
          <p:nvPr/>
        </p:nvSpPr>
        <p:spPr>
          <a:xfrm>
            <a:off x="572494" y="1028343"/>
            <a:ext cx="82449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Najwyższą (prognozowaną) wartość średniej miary sukcesu odnotowano </a:t>
            </a:r>
            <a:br>
              <a:rPr lang="pl-PL" b="1" dirty="0"/>
            </a:br>
            <a:r>
              <a:rPr lang="pl-PL" b="1" dirty="0"/>
              <a:t>w klasie opisanej węzłem R6 (0,625</a:t>
            </a:r>
            <a:r>
              <a:rPr lang="pl-PL" dirty="0"/>
              <a:t>), obejmującej przedsiębiorstwa w których: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nie stwierdzano zagrożenia utraty płynności finansowej, z jakiegokolwiek powodu;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 ciągu ostatnich 3 lat poprzedzających badanie kwestionariuszowe nastąpiła modyfikacja oraz zwiększenie oferty rynkowej.</a:t>
            </a:r>
          </a:p>
          <a:p>
            <a:r>
              <a:rPr lang="pl-PL" dirty="0"/>
              <a:t>oraz w klasie R5 (0,629) obejmującej jednostki, w których: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nie stwierdzano zagrożenia utraty płynności finansowej, z jakiegokolwiek powodu;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 ciągu ostatnich 3 lat poprzedzających badanie kwestionariuszowe, nie nastąpiła modyfikacja oraz zwiększenie oferty rynkowej;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 porównaniu do konkurentów rynkowych przewaga konkurencyjna w zakresie wdrażania nowatorskich rozwiązań kształtowała się na wyższym bądź porównywalnym poziomie;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wynik finansowy brutto (zysk) osiągnął w 2017 r. poziom co najmniej 0,5 mln euro.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08A6D68-5887-2B29-9625-A0320153D24E}"/>
              </a:ext>
            </a:extLst>
          </p:cNvPr>
          <p:cNvSpPr txBox="1"/>
          <p:nvPr/>
        </p:nvSpPr>
        <p:spPr>
          <a:xfrm>
            <a:off x="2647784" y="5660739"/>
            <a:ext cx="573289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/>
              <a:t>Wymienione klasy stanowiły odpowiednio 17,6% (R6) oraz 4,5% (R5) ogółu przedsiębiorstw biorących</a:t>
            </a:r>
          </a:p>
          <a:p>
            <a:pPr algn="l"/>
            <a:r>
              <a:rPr lang="pl-PL" sz="1800" b="0" i="0" u="none" strike="noStrike" baseline="0" dirty="0"/>
              <a:t>udział w badaniu kwestionariuszowym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44369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A176154-D28D-98A9-FF8F-CF29838D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2544AEA-0FF5-9954-B729-D357AC6CF27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8BEAD81C-0C24-272C-66B0-9DBAACF11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65" y="447480"/>
            <a:ext cx="8641363" cy="647246"/>
          </a:xfrm>
        </p:spPr>
        <p:txBody>
          <a:bodyPr/>
          <a:lstStyle/>
          <a:p>
            <a:pPr algn="ctr"/>
            <a:r>
              <a:rPr lang="pl-PL" sz="2600" dirty="0"/>
              <a:t>ZASTOSOWANIE DRZEW REGRESYJNYCH W ANALIZIE DETERMINANT SUKCESU PRZEDSIĘBIORSTW. MODEL 1 cd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ACA41C2-89DE-0CE3-A00D-1A734BB80899}"/>
              </a:ext>
            </a:extLst>
          </p:cNvPr>
          <p:cNvSpPr txBox="1"/>
          <p:nvPr/>
        </p:nvSpPr>
        <p:spPr>
          <a:xfrm>
            <a:off x="457200" y="1287660"/>
            <a:ext cx="84908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800" b="0" i="0" u="none" strike="noStrike" baseline="0" dirty="0"/>
              <a:t>Najniższą średnią wartością miary SUKCES wyróżniała się klasa opisana w węźle R1 (0,346), stanowiąca 12,0% ogółu jednostek. Zaklasyfikowano do niej przedsiębiorstwa, w których: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deklarowano występowanie zagrożenia utraty płynności finansowej, niezależnie od powodu;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nie planowano nakładów inwestycyjnych na środki trwałe w perspektywie najbliższych 3 lat (bądź też nie było wiedzy w tym zakresie).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2EC7F92-D65C-1C99-8B31-97538BEC5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65" y="3511920"/>
            <a:ext cx="6232686" cy="32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91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036D33B3-C5CA-FBFD-E066-110129341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EE8C8D8-6B56-BB9A-ACE0-2CDCA29565C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ytuł 3">
            <a:extLst>
              <a:ext uri="{FF2B5EF4-FFF2-40B4-BE49-F238E27FC236}">
                <a16:creationId xmlns:a16="http://schemas.microsoft.com/office/drawing/2014/main" id="{4EA8BCCB-3324-D04C-B15E-E3A33D46F31A}"/>
              </a:ext>
            </a:extLst>
          </p:cNvPr>
          <p:cNvSpPr txBox="1">
            <a:spLocks/>
          </p:cNvSpPr>
          <p:nvPr/>
        </p:nvSpPr>
        <p:spPr>
          <a:xfrm>
            <a:off x="478971" y="321584"/>
            <a:ext cx="8490857" cy="647246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b="1" kern="1200">
                <a:solidFill>
                  <a:srgbClr val="001D7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400" dirty="0"/>
              <a:t>ZASTOSOWANIE DRZEW REGRESYJNYCH W ANALIZIE DETERMINANT SUKCESU PRZEDSIĘBIORSTW. MODEL 2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DC828A4-A3FC-006C-A171-1DC5036D56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16"/>
          <a:stretch/>
        </p:blipFill>
        <p:spPr>
          <a:xfrm>
            <a:off x="287384" y="1272175"/>
            <a:ext cx="6333855" cy="541437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983579A-F7C1-A412-2F03-1C11429ECA2F}"/>
              </a:ext>
            </a:extLst>
          </p:cNvPr>
          <p:cNvSpPr txBox="1"/>
          <p:nvPr/>
        </p:nvSpPr>
        <p:spPr>
          <a:xfrm>
            <a:off x="5766126" y="1069848"/>
            <a:ext cx="2985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Przedsiębiorstwa o liczbie pracujących 50-249 osób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5C4FAD6-DDEE-7611-7CE0-7B082F04FCA2}"/>
              </a:ext>
            </a:extLst>
          </p:cNvPr>
          <p:cNvSpPr txBox="1"/>
          <p:nvPr/>
        </p:nvSpPr>
        <p:spPr>
          <a:xfrm>
            <a:off x="1621596" y="1069848"/>
            <a:ext cx="227491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1</a:t>
            </a:r>
            <a:r>
              <a:rPr lang="pl-PL" sz="1600" b="0" i="0" u="none" strike="noStrike" baseline="0" dirty="0">
                <a:latin typeface="+mj-lt"/>
              </a:rPr>
              <a:t> Zagrożenie utraty płynności finansowej [=1]</a:t>
            </a:r>
            <a:endParaRPr lang="pl-PL" sz="1600" dirty="0">
              <a:latin typeface="+mj-l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62C347C-7750-D515-028F-211FAF336BA9}"/>
              </a:ext>
            </a:extLst>
          </p:cNvPr>
          <p:cNvSpPr txBox="1"/>
          <p:nvPr/>
        </p:nvSpPr>
        <p:spPr>
          <a:xfrm>
            <a:off x="1987475" y="4516143"/>
            <a:ext cx="27369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4</a:t>
            </a:r>
            <a:r>
              <a:rPr lang="pl-PL" sz="1600" b="0" i="0" u="none" strike="noStrike" baseline="0" dirty="0">
                <a:latin typeface="+mj-lt"/>
              </a:rPr>
              <a:t> Modyfikacja i zmiany oferty rynkowej[=0, 1, 2]</a:t>
            </a:r>
            <a:endParaRPr lang="pl-PL" sz="1600" dirty="0">
              <a:latin typeface="+mj-lt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398AA75-C42E-C498-C8ED-B7C6B0882431}"/>
              </a:ext>
            </a:extLst>
          </p:cNvPr>
          <p:cNvSpPr txBox="1"/>
          <p:nvPr/>
        </p:nvSpPr>
        <p:spPr>
          <a:xfrm>
            <a:off x="3658765" y="5273848"/>
            <a:ext cx="248360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6</a:t>
            </a:r>
            <a:r>
              <a:rPr lang="pl-PL" sz="1600" b="0" i="0" u="none" strike="noStrike" baseline="0" dirty="0">
                <a:latin typeface="+mj-lt"/>
              </a:rPr>
              <a:t> Przewaga </a:t>
            </a:r>
            <a:r>
              <a:rPr lang="pl-PL" sz="1600" b="0" i="0" u="none" strike="noStrike" baseline="0" dirty="0" err="1">
                <a:latin typeface="+mj-lt"/>
              </a:rPr>
              <a:t>konku-rencyjna</a:t>
            </a:r>
            <a:r>
              <a:rPr lang="pl-PL" sz="1600" b="0" i="0" u="none" strike="noStrike" baseline="0" dirty="0">
                <a:latin typeface="+mj-lt"/>
              </a:rPr>
              <a:t> techn. [=1, 2,3]</a:t>
            </a:r>
            <a:endParaRPr lang="pl-PL" sz="1600" dirty="0">
              <a:latin typeface="+mj-lt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C680531-2923-8FFA-9BBF-A7015D1A8FF4}"/>
              </a:ext>
            </a:extLst>
          </p:cNvPr>
          <p:cNvSpPr txBox="1"/>
          <p:nvPr/>
        </p:nvSpPr>
        <p:spPr>
          <a:xfrm>
            <a:off x="183116" y="3010387"/>
            <a:ext cx="27369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3</a:t>
            </a:r>
            <a:r>
              <a:rPr lang="pl-PL" sz="1600" b="0" i="0" u="none" strike="noStrike" baseline="0" dirty="0">
                <a:latin typeface="+mj-lt"/>
              </a:rPr>
              <a:t> Wskaźnik rentowności aktywów ROA [&lt;0,5%]</a:t>
            </a:r>
            <a:endParaRPr lang="pl-PL" sz="1600" dirty="0">
              <a:latin typeface="+mj-lt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3C65667-C40F-0D5F-2E8A-3A292DB5C0E0}"/>
              </a:ext>
            </a:extLst>
          </p:cNvPr>
          <p:cNvSpPr txBox="1"/>
          <p:nvPr/>
        </p:nvSpPr>
        <p:spPr>
          <a:xfrm>
            <a:off x="3249385" y="2970450"/>
            <a:ext cx="27369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3</a:t>
            </a:r>
            <a:r>
              <a:rPr lang="pl-PL" sz="1600" b="0" i="0" u="none" strike="noStrike" baseline="0" dirty="0">
                <a:latin typeface="+mj-lt"/>
              </a:rPr>
              <a:t> Wskaźnik rentowności kapitału ROE [&lt;0,5%]</a:t>
            </a:r>
            <a:endParaRPr lang="pl-PL" sz="1600" dirty="0">
              <a:latin typeface="+mj-lt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856C86C-FEED-81F5-71CC-DB8CF557645A}"/>
              </a:ext>
            </a:extLst>
          </p:cNvPr>
          <p:cNvSpPr txBox="1"/>
          <p:nvPr/>
        </p:nvSpPr>
        <p:spPr>
          <a:xfrm>
            <a:off x="4724399" y="4587909"/>
            <a:ext cx="27369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4</a:t>
            </a:r>
            <a:r>
              <a:rPr lang="pl-PL" sz="1600" b="0" i="0" u="none" strike="noStrike" baseline="0" dirty="0">
                <a:latin typeface="+mj-lt"/>
              </a:rPr>
              <a:t> Modyfikacja i zmiany oferty rynkowej[=0, 1, 2]</a:t>
            </a:r>
            <a:endParaRPr lang="pl-PL" sz="1600" dirty="0">
              <a:latin typeface="+mj-lt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25AD955-7F1C-319C-6EBD-1DB006A27349}"/>
              </a:ext>
            </a:extLst>
          </p:cNvPr>
          <p:cNvSpPr txBox="1"/>
          <p:nvPr/>
        </p:nvSpPr>
        <p:spPr>
          <a:xfrm>
            <a:off x="1351371" y="4671639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R2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95FCB0E-71CC-2819-53B6-459E90D75D44}"/>
              </a:ext>
            </a:extLst>
          </p:cNvPr>
          <p:cNvSpPr txBox="1"/>
          <p:nvPr/>
        </p:nvSpPr>
        <p:spPr>
          <a:xfrm>
            <a:off x="2362616" y="5887317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R3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532DBAA-0655-29C6-6A6E-D30550C4B64F}"/>
              </a:ext>
            </a:extLst>
          </p:cNvPr>
          <p:cNvSpPr txBox="1"/>
          <p:nvPr/>
        </p:nvSpPr>
        <p:spPr>
          <a:xfrm>
            <a:off x="3249385" y="5913831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R4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C293B04-E049-07DC-B770-7A19C23B0CE9}"/>
              </a:ext>
            </a:extLst>
          </p:cNvPr>
          <p:cNvSpPr txBox="1"/>
          <p:nvPr/>
        </p:nvSpPr>
        <p:spPr>
          <a:xfrm>
            <a:off x="397215" y="4623864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R1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972B89B-3E11-62E9-9522-742A51F33B77}"/>
              </a:ext>
            </a:extLst>
          </p:cNvPr>
          <p:cNvSpPr txBox="1"/>
          <p:nvPr/>
        </p:nvSpPr>
        <p:spPr>
          <a:xfrm>
            <a:off x="4299795" y="6502646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R5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789021D-085A-2C46-20C3-668EAFE85C17}"/>
              </a:ext>
            </a:extLst>
          </p:cNvPr>
          <p:cNvSpPr txBox="1"/>
          <p:nvPr/>
        </p:nvSpPr>
        <p:spPr>
          <a:xfrm>
            <a:off x="6115764" y="6244186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R7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145B81C-CDBD-DAC5-55FC-3143A7EEA116}"/>
              </a:ext>
            </a:extLst>
          </p:cNvPr>
          <p:cNvSpPr txBox="1"/>
          <p:nvPr/>
        </p:nvSpPr>
        <p:spPr>
          <a:xfrm>
            <a:off x="5169681" y="6551206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R6</a:t>
            </a:r>
          </a:p>
        </p:txBody>
      </p:sp>
    </p:spTree>
    <p:extLst>
      <p:ext uri="{BB962C8B-B14F-4D97-AF65-F5344CB8AC3E}">
        <p14:creationId xmlns:p14="http://schemas.microsoft.com/office/powerpoint/2010/main" val="1748431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0F2E6231-4B94-253F-6AAC-E7AEDB90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32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202430-0880-5A61-CD77-23A8F704E4A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618E9B55-9CA8-401F-27A2-8C32E280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9" y="362206"/>
            <a:ext cx="8616261" cy="647246"/>
          </a:xfrm>
        </p:spPr>
        <p:txBody>
          <a:bodyPr/>
          <a:lstStyle/>
          <a:p>
            <a:r>
              <a:rPr lang="pl-PL" sz="2600" dirty="0"/>
              <a:t>ZASTOSOWANIE DRZEW REGRESYJNYCH W ANALIZIE DETERMINANT SUKCESU PRZEDSIĘBIORSTW. MODEL 2 cd</a:t>
            </a:r>
            <a:br>
              <a:rPr lang="pl-PL" sz="2600" dirty="0"/>
            </a:br>
            <a:endParaRPr lang="pl-PL" sz="2600" b="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12620DB-172D-E718-E53A-1A986CCD796D}"/>
              </a:ext>
            </a:extLst>
          </p:cNvPr>
          <p:cNvSpPr txBox="1"/>
          <p:nvPr/>
        </p:nvSpPr>
        <p:spPr>
          <a:xfrm>
            <a:off x="276423" y="1323074"/>
            <a:ext cx="8616261" cy="53553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pl-PL" sz="1800" b="1" i="0" u="none" strike="noStrike" baseline="0" dirty="0"/>
              <a:t>Najwyższe wartości średniej miary sukcesu odnotowano w klasie opisanej węzłem R7 – 0,678 oraz R6 – 0,656</a:t>
            </a:r>
            <a:r>
              <a:rPr lang="pl-PL" sz="1800" b="0" i="0" u="none" strike="noStrike" baseline="0" dirty="0"/>
              <a:t>. Klasa R7 stanowiła 15,8% oraz skupiała przedsiębiorstwa w których: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nie stwierdzano zagrożenia utraty płynności finansowej, z jakiegokolwiek powodu;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wskaźnik rentowności kapitału ROE kształtował się w 2017 r. na poziomie co najmniej 5,0%;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w okresie ostatnich 3 lat nastąpiła modyfikacja oraz zwiększenie oferty rynkowej.</a:t>
            </a:r>
          </a:p>
          <a:p>
            <a:pPr algn="l"/>
            <a:r>
              <a:rPr lang="pl-PL" sz="1800" b="0" i="0" u="none" strike="noStrike" baseline="0" dirty="0"/>
              <a:t>A klasa R6 stanowiąca tylko 7,5% obejmowała jednostki, w których: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nie stwierdzano zagrożenia utraty płynności finansowej, z jakiegokolwiek powodu;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wskaźnik rentowności kapitału ROE kształtował się na poziomie co najmniej w ciągu ostatnich 3 lat nie nastąpiła modyfikacja oraz zwiększenie oferty rynkowej;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/>
              <a:t>w porównaniu do konkurentów rynkowych przewaga konkurencyjna w zakresie odpowiedniego wyposażenia i oprzyrządowania technologicznego kształtowała się na wyższym bądź porównywalnym poziomie.</a:t>
            </a:r>
          </a:p>
          <a:p>
            <a:pPr algn="l"/>
            <a:r>
              <a:rPr lang="pl-PL" sz="1800" b="0" i="0" u="none" strike="noStrike" baseline="0" dirty="0"/>
              <a:t>poziomie.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8479111-C2B1-C736-DAC5-667B1FA927C7}"/>
              </a:ext>
            </a:extLst>
          </p:cNvPr>
          <p:cNvSpPr txBox="1"/>
          <p:nvPr/>
        </p:nvSpPr>
        <p:spPr>
          <a:xfrm>
            <a:off x="3249385" y="981597"/>
            <a:ext cx="661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Przedsiębiorstwa o liczbie pracujących 50-249 osób</a:t>
            </a:r>
          </a:p>
        </p:txBody>
      </p:sp>
    </p:spTree>
    <p:extLst>
      <p:ext uri="{BB962C8B-B14F-4D97-AF65-F5344CB8AC3E}">
        <p14:creationId xmlns:p14="http://schemas.microsoft.com/office/powerpoint/2010/main" val="5679880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5DEBBC0-8EE2-EA31-E0F6-278FBAD0E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847D934-5F13-964A-91AA-E4E8D19C64E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194561D5-3434-4EE7-1677-49EE0C555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50" y="274245"/>
            <a:ext cx="8490857" cy="647246"/>
          </a:xfrm>
        </p:spPr>
        <p:txBody>
          <a:bodyPr/>
          <a:lstStyle/>
          <a:p>
            <a:pPr algn="ctr"/>
            <a:r>
              <a:rPr lang="pl-PL" sz="2400" dirty="0"/>
              <a:t>ZASTOSOWANIE DRZEW REGRESYJNYCH W ANALIZIE DETERMINANT SUKCESU MAŁYCH I ŚREDNICH PRZEDSIĘBIORSTW. MODEL 3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35C385C-5CF6-27B0-2861-19CB086FF4C1}"/>
              </a:ext>
            </a:extLst>
          </p:cNvPr>
          <p:cNvSpPr txBox="1"/>
          <p:nvPr/>
        </p:nvSpPr>
        <p:spPr>
          <a:xfrm>
            <a:off x="337051" y="1095147"/>
            <a:ext cx="8579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Drzewo regresyjne dla miary zagregowanej SUKCES i zmiennych dotyczących opinii w zakresie determinant wewnętrznych oraz otoczenia lokalnego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D1A45F2-7B22-DD14-9403-F44B0D915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52" y="1774369"/>
            <a:ext cx="5538020" cy="498168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F79D2EE-6B58-8CDE-C1E6-D156D8DC9A8C}"/>
              </a:ext>
            </a:extLst>
          </p:cNvPr>
          <p:cNvSpPr txBox="1"/>
          <p:nvPr/>
        </p:nvSpPr>
        <p:spPr>
          <a:xfrm>
            <a:off x="1148690" y="1761790"/>
            <a:ext cx="298598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1</a:t>
            </a:r>
            <a:r>
              <a:rPr lang="pl-PL" sz="1600" b="0" i="0" u="none" strike="noStrike" baseline="0" dirty="0">
                <a:latin typeface="+mj-lt"/>
              </a:rPr>
              <a:t> Odpowiedni rynek usług telekomunikacyjnych w otoczeniu lokalnym [=0,1,2]</a:t>
            </a:r>
            <a:endParaRPr lang="pl-PL" sz="1600" dirty="0">
              <a:latin typeface="+mj-lt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6322F6-F102-75C5-39DB-CD678F1E8596}"/>
              </a:ext>
            </a:extLst>
          </p:cNvPr>
          <p:cNvSpPr txBox="1"/>
          <p:nvPr/>
        </p:nvSpPr>
        <p:spPr>
          <a:xfrm>
            <a:off x="2453097" y="3493092"/>
            <a:ext cx="298598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2</a:t>
            </a:r>
            <a:r>
              <a:rPr lang="pl-PL" sz="1600" b="0" i="0" u="none" strike="noStrike" baseline="0" dirty="0">
                <a:latin typeface="+mj-lt"/>
              </a:rPr>
              <a:t> Opracowanie strategii zarządzania ryzykiem walutowym [=0,1,2, 3]</a:t>
            </a:r>
            <a:endParaRPr lang="pl-PL" sz="1600" dirty="0">
              <a:latin typeface="+mj-l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A6FD499-1D0B-7F0B-D607-E737CF4B9107}"/>
              </a:ext>
            </a:extLst>
          </p:cNvPr>
          <p:cNvSpPr txBox="1"/>
          <p:nvPr/>
        </p:nvSpPr>
        <p:spPr>
          <a:xfrm>
            <a:off x="1756391" y="4512567"/>
            <a:ext cx="298598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pl-PL" sz="1600" b="0" i="0" u="none" strike="noStrike" baseline="0" dirty="0"/>
              <a:t>X</a:t>
            </a:r>
            <a:r>
              <a:rPr lang="pl-PL" sz="1600" b="0" i="0" u="none" strike="noStrike" baseline="-25000" dirty="0"/>
              <a:t>3</a:t>
            </a:r>
            <a:r>
              <a:rPr lang="pl-PL" sz="1600" b="0" i="0" u="none" strike="noStrike" baseline="0" dirty="0"/>
              <a:t> Opracowanie strategii sprzedaży produktów i usług przy wykorzystaniu serwisów społecznościowych [=0,1,2, 3]</a:t>
            </a:r>
            <a:endParaRPr lang="pl-PL" sz="16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458B492-2292-C9E1-94A5-8B92C6AAAA3C}"/>
              </a:ext>
            </a:extLst>
          </p:cNvPr>
          <p:cNvSpPr txBox="1"/>
          <p:nvPr/>
        </p:nvSpPr>
        <p:spPr>
          <a:xfrm>
            <a:off x="2164600" y="6481106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R2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148BE97-9BE9-196C-C14B-FF21AF7DA89E}"/>
              </a:ext>
            </a:extLst>
          </p:cNvPr>
          <p:cNvSpPr txBox="1"/>
          <p:nvPr/>
        </p:nvSpPr>
        <p:spPr>
          <a:xfrm>
            <a:off x="3601514" y="6537056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R3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5F8AF11-578B-8ACE-1D2E-B6DED905E8DE}"/>
              </a:ext>
            </a:extLst>
          </p:cNvPr>
          <p:cNvSpPr txBox="1"/>
          <p:nvPr/>
        </p:nvSpPr>
        <p:spPr>
          <a:xfrm>
            <a:off x="5121033" y="5960425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R4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8EF8556-FD22-513A-0D8A-0418CB18E8C2}"/>
              </a:ext>
            </a:extLst>
          </p:cNvPr>
          <p:cNvSpPr txBox="1"/>
          <p:nvPr/>
        </p:nvSpPr>
        <p:spPr>
          <a:xfrm>
            <a:off x="669702" y="4801689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R1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8EC2C556-6882-85C7-5709-5EF8BE7DB4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1466" y="1868465"/>
            <a:ext cx="3872918" cy="2608890"/>
          </a:xfrm>
          <a:prstGeom prst="rect">
            <a:avLst/>
          </a:prstGeom>
        </p:spPr>
      </p:pic>
      <p:grpSp>
        <p:nvGrpSpPr>
          <p:cNvPr id="21" name="Grupa 20">
            <a:extLst>
              <a:ext uri="{FF2B5EF4-FFF2-40B4-BE49-F238E27FC236}">
                <a16:creationId xmlns:a16="http://schemas.microsoft.com/office/drawing/2014/main" id="{B63BA136-A7D6-903A-0EF8-5A400BBB23BC}"/>
              </a:ext>
            </a:extLst>
          </p:cNvPr>
          <p:cNvGrpSpPr/>
          <p:nvPr/>
        </p:nvGrpSpPr>
        <p:grpSpPr>
          <a:xfrm>
            <a:off x="8458280" y="2747690"/>
            <a:ext cx="636104" cy="1160900"/>
            <a:chOff x="8576532" y="2747690"/>
            <a:chExt cx="636104" cy="1160900"/>
          </a:xfrm>
        </p:grpSpPr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8CFF1121-D5A4-B38C-FAE4-D8874BE89840}"/>
                </a:ext>
              </a:extLst>
            </p:cNvPr>
            <p:cNvSpPr txBox="1"/>
            <p:nvPr/>
          </p:nvSpPr>
          <p:spPr>
            <a:xfrm>
              <a:off x="8576532" y="3042732"/>
              <a:ext cx="6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R2</a:t>
              </a: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4CDD1F0D-70A3-07CE-435D-0BA95E07A8FC}"/>
                </a:ext>
              </a:extLst>
            </p:cNvPr>
            <p:cNvSpPr txBox="1"/>
            <p:nvPr/>
          </p:nvSpPr>
          <p:spPr>
            <a:xfrm>
              <a:off x="8576532" y="3324042"/>
              <a:ext cx="6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R3</a:t>
              </a:r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A35E8466-F30D-54D8-2F1F-EDC1916D7BD1}"/>
                </a:ext>
              </a:extLst>
            </p:cNvPr>
            <p:cNvSpPr txBox="1"/>
            <p:nvPr/>
          </p:nvSpPr>
          <p:spPr>
            <a:xfrm>
              <a:off x="8576532" y="3539258"/>
              <a:ext cx="6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R4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2F2EB04B-E543-A5B8-0DEC-33D4A3A71D4D}"/>
                </a:ext>
              </a:extLst>
            </p:cNvPr>
            <p:cNvSpPr txBox="1"/>
            <p:nvPr/>
          </p:nvSpPr>
          <p:spPr>
            <a:xfrm>
              <a:off x="8576532" y="2747690"/>
              <a:ext cx="6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022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5DEBBC0-8EE2-EA31-E0F6-278FBAD0E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847D934-5F13-964A-91AA-E4E8D19C64E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194561D5-3434-4EE7-1677-49EE0C55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dirty="0"/>
              <a:t>ZASTOSOWANIE DRZEW REGRESYJNYCH W ANALIZIE DETERMINANT SUKCESU. MODEL 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35C385C-5CF6-27B0-2861-19CB086FF4C1}"/>
              </a:ext>
            </a:extLst>
          </p:cNvPr>
          <p:cNvSpPr txBox="1"/>
          <p:nvPr/>
        </p:nvSpPr>
        <p:spPr>
          <a:xfrm>
            <a:off x="237971" y="835141"/>
            <a:ext cx="8579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Drzewo regresyjne dla miary zagregowanej SUKCES i zmiennych dotyczących opinii w zakresie determinant wewnętrznych oraz otoczenia lokalnego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B63BA136-A7D6-903A-0EF8-5A400BBB23BC}"/>
              </a:ext>
            </a:extLst>
          </p:cNvPr>
          <p:cNvGrpSpPr/>
          <p:nvPr/>
        </p:nvGrpSpPr>
        <p:grpSpPr>
          <a:xfrm>
            <a:off x="10982024" y="6145"/>
            <a:ext cx="636104" cy="1160900"/>
            <a:chOff x="8576532" y="2747690"/>
            <a:chExt cx="636104" cy="1160900"/>
          </a:xfrm>
        </p:grpSpPr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8CFF1121-D5A4-B38C-FAE4-D8874BE89840}"/>
                </a:ext>
              </a:extLst>
            </p:cNvPr>
            <p:cNvSpPr txBox="1"/>
            <p:nvPr/>
          </p:nvSpPr>
          <p:spPr>
            <a:xfrm>
              <a:off x="8576532" y="3042732"/>
              <a:ext cx="6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R2</a:t>
              </a: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4CDD1F0D-70A3-07CE-435D-0BA95E07A8FC}"/>
                </a:ext>
              </a:extLst>
            </p:cNvPr>
            <p:cNvSpPr txBox="1"/>
            <p:nvPr/>
          </p:nvSpPr>
          <p:spPr>
            <a:xfrm>
              <a:off x="8576532" y="3324042"/>
              <a:ext cx="6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R3</a:t>
              </a:r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A35E8466-F30D-54D8-2F1F-EDC1916D7BD1}"/>
                </a:ext>
              </a:extLst>
            </p:cNvPr>
            <p:cNvSpPr txBox="1"/>
            <p:nvPr/>
          </p:nvSpPr>
          <p:spPr>
            <a:xfrm>
              <a:off x="8576532" y="3539258"/>
              <a:ext cx="6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R4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2F2EB04B-E543-A5B8-0DEC-33D4A3A71D4D}"/>
                </a:ext>
              </a:extLst>
            </p:cNvPr>
            <p:cNvSpPr txBox="1"/>
            <p:nvPr/>
          </p:nvSpPr>
          <p:spPr>
            <a:xfrm>
              <a:off x="8576532" y="2747690"/>
              <a:ext cx="6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b="1" dirty="0">
                  <a:solidFill>
                    <a:srgbClr val="C00000"/>
                  </a:solidFill>
                </a:rPr>
                <a:t>R1</a:t>
              </a:r>
            </a:p>
          </p:txBody>
        </p:sp>
      </p:grpSp>
      <p:pic>
        <p:nvPicPr>
          <p:cNvPr id="15" name="Obraz 14">
            <a:extLst>
              <a:ext uri="{FF2B5EF4-FFF2-40B4-BE49-F238E27FC236}">
                <a16:creationId xmlns:a16="http://schemas.microsoft.com/office/drawing/2014/main" id="{1A77D271-23EA-9320-D7FE-642960DE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1"/>
          <a:stretch/>
        </p:blipFill>
        <p:spPr>
          <a:xfrm>
            <a:off x="237971" y="1449280"/>
            <a:ext cx="5241471" cy="522553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458B492-2292-C9E1-94A5-8B92C6AAAA3C}"/>
              </a:ext>
            </a:extLst>
          </p:cNvPr>
          <p:cNvSpPr txBox="1"/>
          <p:nvPr/>
        </p:nvSpPr>
        <p:spPr>
          <a:xfrm>
            <a:off x="1165974" y="5877094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R2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148BE97-9BE9-196C-C14B-FF21AF7DA89E}"/>
              </a:ext>
            </a:extLst>
          </p:cNvPr>
          <p:cNvSpPr txBox="1"/>
          <p:nvPr/>
        </p:nvSpPr>
        <p:spPr>
          <a:xfrm>
            <a:off x="1889628" y="6501884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R3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5F8AF11-578B-8ACE-1D2E-B6DED905E8DE}"/>
              </a:ext>
            </a:extLst>
          </p:cNvPr>
          <p:cNvSpPr txBox="1"/>
          <p:nvPr/>
        </p:nvSpPr>
        <p:spPr>
          <a:xfrm>
            <a:off x="2600203" y="6472715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R4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8EF8556-FD22-513A-0D8A-0418CB18E8C2}"/>
              </a:ext>
            </a:extLst>
          </p:cNvPr>
          <p:cNvSpPr txBox="1"/>
          <p:nvPr/>
        </p:nvSpPr>
        <p:spPr>
          <a:xfrm>
            <a:off x="414774" y="3881737"/>
            <a:ext cx="6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R1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6322F6-F102-75C5-39DB-CD678F1E8596}"/>
              </a:ext>
            </a:extLst>
          </p:cNvPr>
          <p:cNvSpPr txBox="1"/>
          <p:nvPr/>
        </p:nvSpPr>
        <p:spPr>
          <a:xfrm>
            <a:off x="2454004" y="2708489"/>
            <a:ext cx="298598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2</a:t>
            </a:r>
            <a:r>
              <a:rPr lang="pl-PL" sz="1600" b="0" i="0" u="none" strike="noStrike" baseline="0" dirty="0">
                <a:latin typeface="+mj-lt"/>
              </a:rPr>
              <a:t> Opracowanie strategii zarządzania ryzykiem walutowym [=0,1,2, 3]</a:t>
            </a:r>
            <a:endParaRPr lang="pl-PL" sz="1600" dirty="0">
              <a:latin typeface="+mj-l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A6FD499-1D0B-7F0B-D607-E737CF4B9107}"/>
              </a:ext>
            </a:extLst>
          </p:cNvPr>
          <p:cNvSpPr txBox="1"/>
          <p:nvPr/>
        </p:nvSpPr>
        <p:spPr>
          <a:xfrm>
            <a:off x="887614" y="1411094"/>
            <a:ext cx="29859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pl-PL" sz="1600" b="0" i="0" u="none" strike="noStrike" baseline="0" dirty="0"/>
              <a:t>X</a:t>
            </a:r>
            <a:r>
              <a:rPr lang="pl-PL" sz="1600" b="0" i="0" u="none" strike="noStrike" baseline="-25000" dirty="0"/>
              <a:t>1</a:t>
            </a:r>
            <a:r>
              <a:rPr lang="pl-PL" sz="1600" b="0" i="0" u="none" strike="noStrike" baseline="0" dirty="0"/>
              <a:t> Wprowadzanie nowych modeli biznesowych [=0,1,2]</a:t>
            </a:r>
            <a:endParaRPr lang="pl-PL" sz="1600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8C60226-EE69-144F-0104-504E724E28DB}"/>
              </a:ext>
            </a:extLst>
          </p:cNvPr>
          <p:cNvSpPr txBox="1"/>
          <p:nvPr/>
        </p:nvSpPr>
        <p:spPr>
          <a:xfrm>
            <a:off x="1484026" y="3865788"/>
            <a:ext cx="214492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800" b="0" i="0" u="none" strike="noStrike" baseline="0" dirty="0">
                <a:latin typeface="+mj-lt"/>
              </a:rPr>
              <a:t>X</a:t>
            </a:r>
            <a:r>
              <a:rPr lang="pl-PL" baseline="-25000" dirty="0">
                <a:latin typeface="+mj-lt"/>
              </a:rPr>
              <a:t>3</a:t>
            </a:r>
            <a:r>
              <a:rPr lang="pl-PL" sz="1800" b="0" i="0" u="none" strike="noStrike" baseline="0" dirty="0">
                <a:latin typeface="+mj-lt"/>
              </a:rPr>
              <a:t> </a:t>
            </a:r>
            <a:r>
              <a:rPr lang="pl-PL" sz="1600" b="0" i="0" u="none" strike="noStrike" baseline="0" dirty="0"/>
              <a:t>Cechą lidera wysokie aspiracje [=0,1,2,3,4]</a:t>
            </a: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F79D2EE-6B58-8CDE-C1E6-D156D8DC9A8C}"/>
              </a:ext>
            </a:extLst>
          </p:cNvPr>
          <p:cNvSpPr txBox="1"/>
          <p:nvPr/>
        </p:nvSpPr>
        <p:spPr>
          <a:xfrm>
            <a:off x="3418702" y="3720293"/>
            <a:ext cx="298598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0" i="0" u="none" strike="noStrike" baseline="0" dirty="0">
                <a:latin typeface="+mj-lt"/>
              </a:rPr>
              <a:t>X</a:t>
            </a:r>
            <a:r>
              <a:rPr lang="pl-PL" sz="1600" b="0" i="0" u="none" strike="noStrike" baseline="-25000" dirty="0">
                <a:latin typeface="+mj-lt"/>
              </a:rPr>
              <a:t>4</a:t>
            </a:r>
            <a:r>
              <a:rPr lang="pl-PL" sz="1600" b="0" i="0" u="none" strike="noStrike" baseline="0" dirty="0">
                <a:latin typeface="+mj-lt"/>
              </a:rPr>
              <a:t> Odpowiednia infrastruktura drogowa w otoczeniu lokalnym [=0,1,2,3, 4]</a:t>
            </a:r>
            <a:endParaRPr lang="pl-PL" sz="1600" dirty="0">
              <a:latin typeface="+mj-lt"/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79B45775-7453-AB77-3B25-1388B9BFCE21}"/>
              </a:ext>
            </a:extLst>
          </p:cNvPr>
          <p:cNvSpPr txBox="1"/>
          <p:nvPr/>
        </p:nvSpPr>
        <p:spPr>
          <a:xfrm>
            <a:off x="33964" y="4687684"/>
            <a:ext cx="2985989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800" b="0" i="0" u="none" strike="noStrike" baseline="0" dirty="0">
                <a:latin typeface="+mj-lt"/>
              </a:rPr>
              <a:t>X</a:t>
            </a:r>
            <a:r>
              <a:rPr lang="pl-PL" baseline="-25000" dirty="0">
                <a:latin typeface="+mj-lt"/>
              </a:rPr>
              <a:t>5</a:t>
            </a:r>
            <a:r>
              <a:rPr lang="pl-PL" sz="1800" b="0" i="0" u="none" strike="noStrike" baseline="0" dirty="0">
                <a:latin typeface="+mj-lt"/>
              </a:rPr>
              <a:t> </a:t>
            </a:r>
            <a:r>
              <a:rPr lang="pl-PL" sz="1600" b="0" i="0" u="none" strike="noStrike" baseline="0" dirty="0"/>
              <a:t>Skłonność do </a:t>
            </a:r>
            <a:r>
              <a:rPr lang="pl-PL" sz="1600" b="0" i="0" u="none" strike="noStrike" baseline="0" dirty="0" err="1"/>
              <a:t>podejmo-wania</a:t>
            </a:r>
            <a:r>
              <a:rPr lang="pl-PL" sz="1600" b="0" i="0" u="none" strike="noStrike" baseline="0" dirty="0"/>
              <a:t> ryzyka[=0,1,2,3,4]</a:t>
            </a:r>
            <a:endParaRPr lang="pl-PL" sz="1600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8FA1C92-BCCD-A0B1-F303-E323D47DBBF4}"/>
              </a:ext>
            </a:extLst>
          </p:cNvPr>
          <p:cNvSpPr txBox="1"/>
          <p:nvPr/>
        </p:nvSpPr>
        <p:spPr>
          <a:xfrm>
            <a:off x="3100650" y="5250577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R5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C46DEFF7-751D-75D7-57AE-357F454C3029}"/>
              </a:ext>
            </a:extLst>
          </p:cNvPr>
          <p:cNvSpPr txBox="1"/>
          <p:nvPr/>
        </p:nvSpPr>
        <p:spPr>
          <a:xfrm>
            <a:off x="5021500" y="5275109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R7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357D8629-E2E7-938C-DB8B-8EFA6FE59885}"/>
              </a:ext>
            </a:extLst>
          </p:cNvPr>
          <p:cNvSpPr txBox="1"/>
          <p:nvPr/>
        </p:nvSpPr>
        <p:spPr>
          <a:xfrm>
            <a:off x="1506352" y="5483119"/>
            <a:ext cx="2985989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800" b="0" i="0" u="none" strike="noStrike" baseline="0" dirty="0">
                <a:latin typeface="+mj-lt"/>
              </a:rPr>
              <a:t>X</a:t>
            </a:r>
            <a:r>
              <a:rPr lang="pl-PL" baseline="-25000" dirty="0">
                <a:latin typeface="+mj-lt"/>
              </a:rPr>
              <a:t>5</a:t>
            </a:r>
            <a:r>
              <a:rPr lang="pl-PL" sz="1800" b="0" i="0" u="none" strike="noStrike" baseline="0" dirty="0">
                <a:latin typeface="+mj-lt"/>
              </a:rPr>
              <a:t> K</a:t>
            </a:r>
            <a:r>
              <a:rPr lang="pl-PL" sz="1600" b="0" i="0" u="none" strike="noStrike" baseline="0" dirty="0"/>
              <a:t>ontrolowanie wyników rynkowych [=0,1,2,3,4]</a:t>
            </a:r>
            <a:endParaRPr lang="pl-PL" sz="1600" dirty="0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EAA06DC8-0FF2-10F8-8BCC-6C81EA427B3E}"/>
              </a:ext>
            </a:extLst>
          </p:cNvPr>
          <p:cNvSpPr txBox="1"/>
          <p:nvPr/>
        </p:nvSpPr>
        <p:spPr>
          <a:xfrm>
            <a:off x="4174289" y="5275109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C00000"/>
                </a:solidFill>
              </a:rPr>
              <a:t>R6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C6B7E67-93E1-2B3E-B7F5-CCE4ABA545F4}"/>
              </a:ext>
            </a:extLst>
          </p:cNvPr>
          <p:cNvSpPr txBox="1"/>
          <p:nvPr/>
        </p:nvSpPr>
        <p:spPr>
          <a:xfrm>
            <a:off x="5760720" y="1554480"/>
            <a:ext cx="2985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Przedsiębiorstwa o liczbie pracujących 50-249 osób</a:t>
            </a:r>
          </a:p>
        </p:txBody>
      </p:sp>
    </p:spTree>
    <p:extLst>
      <p:ext uri="{BB962C8B-B14F-4D97-AF65-F5344CB8AC3E}">
        <p14:creationId xmlns:p14="http://schemas.microsoft.com/office/powerpoint/2010/main" val="965509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50DBE00-1FC5-50D1-3871-D119CA07F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AEF64E-E157-102C-F256-DC285B8265F8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DF1EE8F1-041F-E8DC-3546-5DCA1D71D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600" dirty="0"/>
              <a:t>ZASTOSOWANIE DRZEW REGRESYJNYCH W ANALIZIE DETERMINANT SUKCESU. MODEL 4 cd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491BE44-96E0-8563-5181-689100BB4241}"/>
              </a:ext>
            </a:extLst>
          </p:cNvPr>
          <p:cNvSpPr txBox="1"/>
          <p:nvPr/>
        </p:nvSpPr>
        <p:spPr>
          <a:xfrm>
            <a:off x="457200" y="1133856"/>
            <a:ext cx="8604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Przedsiębiorstwa średnie w większym stopniu niż przedsiębiorstwa małe </a:t>
            </a:r>
            <a:r>
              <a:rPr lang="pl-PL" b="1" dirty="0"/>
              <a:t>doceniały znaczenie praktyk monitorowania oraz postaw orientacji przedsiębiorczej. </a:t>
            </a:r>
          </a:p>
          <a:p>
            <a:r>
              <a:rPr lang="pl-PL" dirty="0"/>
              <a:t>Spośród charakterystyk otoczenia lokalnego w wymiarze infrastrukturalnym, istotną zmienną w modelu okazało się odpowiednie wyposażenie </a:t>
            </a:r>
            <a:br>
              <a:rPr lang="pl-PL" dirty="0"/>
            </a:br>
            <a:r>
              <a:rPr lang="pl-PL" dirty="0"/>
              <a:t>w infrastrukturę drogową (podczas, gdy w przypadku małych podmiotów – odpowiedni rynek usług telekomunikacyjnych).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5734598-76AB-A5E0-22A5-6A123BC1E493}"/>
              </a:ext>
            </a:extLst>
          </p:cNvPr>
          <p:cNvSpPr txBox="1"/>
          <p:nvPr/>
        </p:nvSpPr>
        <p:spPr>
          <a:xfrm>
            <a:off x="397110" y="3183469"/>
            <a:ext cx="8490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Najwyższa wartość średniej arytmetycznej miary SUKCES (0,623) osiągana była w klasie R7, stanowiącej 8,1% i skupiającej przedsiębiorstwa, które: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uznawały wprowadzanie nowych modeli biznesowych na konkurencyjnym rynku jako istotny (bądź neutralny) czynnik sukcesu w kierowanych przez nich jednostkach;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posiadały opracowany system zarządzania ryzykiem finansowym, zwłaszcza walutowym o istotnym znaczeniu;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funkcjonowały w otoczeniu lokalnym o odpowiednim poziomie wyposażenia w infrastrukturę drogową, które według opinii respondentów miało kluczowe znaczenie dla działalności jednostki.</a:t>
            </a: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8F0C06DF-9183-075A-05BC-40B2BE51C4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342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AC86031-0B61-E6DA-3176-9F9B8DA58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A644A4-67A7-FDD4-033B-9F37F133333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76F8CDB-C0CC-5BF1-4954-F1CC70B6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287969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DETERMINANTY ROZWOJU I SUKCESU PRZEDSIĘBIORSTW – OTOCZENIE LOKALNE. PYTANIA OTWARTE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89B24E5-9800-AD61-B720-C0F4FCD30F6C}"/>
              </a:ext>
            </a:extLst>
          </p:cNvPr>
          <p:cNvSpPr txBox="1"/>
          <p:nvPr/>
        </p:nvSpPr>
        <p:spPr>
          <a:xfrm>
            <a:off x="0" y="1112187"/>
            <a:ext cx="8997929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900" b="1" dirty="0">
                <a:solidFill>
                  <a:srgbClr val="0070C0"/>
                </a:solidFill>
                <a:latin typeface="+mn-lt"/>
              </a:rPr>
              <a:t>Jakie działania władz jednostek samorządu terytorialnego byłyby pożądane, aby  stymulować rozwój przedsiębiorczości i sukcesu w sektorze MŚP?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17CA836-CDF5-2C9C-DA85-5E0C4A2E19D5}"/>
              </a:ext>
            </a:extLst>
          </p:cNvPr>
          <p:cNvSpPr txBox="1"/>
          <p:nvPr/>
        </p:nvSpPr>
        <p:spPr>
          <a:xfrm>
            <a:off x="238028" y="1670539"/>
            <a:ext cx="8814530" cy="33085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900" i="1" dirty="0">
                <a:latin typeface="+mn-lt"/>
              </a:rPr>
              <a:t>„Nie przeszkadzać i nie utrudniać!”</a:t>
            </a:r>
          </a:p>
          <a:p>
            <a:endParaRPr lang="pl-PL" sz="1000" b="1" dirty="0">
              <a:latin typeface="+mn-lt"/>
            </a:endParaRPr>
          </a:p>
          <a:p>
            <a:r>
              <a:rPr lang="pl-PL" sz="1900" b="1" dirty="0">
                <a:latin typeface="+mn-lt"/>
              </a:rPr>
              <a:t>Bardzo ogólnie</a:t>
            </a:r>
            <a:r>
              <a:rPr lang="pl-PL" sz="1900" dirty="0">
                <a:latin typeface="+mn-lt"/>
              </a:rPr>
              <a:t>: </a:t>
            </a:r>
          </a:p>
          <a:p>
            <a:r>
              <a:rPr lang="pl-PL" sz="1900" dirty="0">
                <a:latin typeface="+mn-lt"/>
              </a:rPr>
              <a:t>„</a:t>
            </a:r>
            <a:r>
              <a:rPr lang="pl-PL" sz="1900" i="1" dirty="0">
                <a:latin typeface="+mn-lt"/>
              </a:rPr>
              <a:t>po prostu okazać życzliwość dla biznesu”</a:t>
            </a:r>
            <a:r>
              <a:rPr lang="pl-PL" sz="1900" dirty="0">
                <a:latin typeface="+mn-lt"/>
              </a:rPr>
              <a:t>, „</a:t>
            </a:r>
            <a:r>
              <a:rPr lang="pl-PL" sz="1900" i="1" dirty="0">
                <a:latin typeface="+mn-lt"/>
              </a:rPr>
              <a:t>przychylanie się do wniosków przedsiębiorców</a:t>
            </a:r>
            <a:r>
              <a:rPr lang="pl-PL" sz="1900" dirty="0">
                <a:latin typeface="+mn-lt"/>
              </a:rPr>
              <a:t>”;</a:t>
            </a:r>
          </a:p>
          <a:p>
            <a:endParaRPr lang="pl-PL" sz="500" dirty="0">
              <a:latin typeface="+mn-lt"/>
            </a:endParaRPr>
          </a:p>
          <a:p>
            <a:r>
              <a:rPr lang="pl-PL" b="1" dirty="0">
                <a:latin typeface="+mn-lt"/>
              </a:rPr>
              <a:t>Bardzo szczegółowo:</a:t>
            </a:r>
          </a:p>
          <a:p>
            <a:r>
              <a:rPr lang="pl-PL" sz="1900" b="1" dirty="0">
                <a:latin typeface="+mn-lt"/>
              </a:rPr>
              <a:t> </a:t>
            </a:r>
            <a:r>
              <a:rPr lang="pl-PL" sz="1900" dirty="0">
                <a:latin typeface="+mn-lt"/>
                <a:sym typeface="Symbol" panose="05050102010706020507" pitchFamily="18" charset="2"/>
              </a:rPr>
              <a:t>·”</a:t>
            </a:r>
            <a:r>
              <a:rPr lang="pl-PL" sz="1900" i="1" dirty="0">
                <a:latin typeface="+mn-lt"/>
                <a:sym typeface="Symbol" panose="05050102010706020507" pitchFamily="18" charset="2"/>
              </a:rPr>
              <a:t>potrzebny </a:t>
            </a:r>
            <a:r>
              <a:rPr lang="pl-PL" sz="1900" i="1" dirty="0">
                <a:latin typeface="+mn-lt"/>
              </a:rPr>
              <a:t>drogowskaz, gdzie znajduje się firma”</a:t>
            </a:r>
            <a:r>
              <a:rPr lang="pl-PL" sz="1900" dirty="0">
                <a:latin typeface="+mn-lt"/>
              </a:rPr>
              <a:t>; 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· „</a:t>
            </a:r>
            <a:r>
              <a:rPr lang="pl-PL" sz="1900" i="1" dirty="0">
                <a:latin typeface="+mn-lt"/>
              </a:rPr>
              <a:t>jednoosobowa działalność gospodarcza, słabo mi chodzi Internet</a:t>
            </a:r>
            <a:r>
              <a:rPr lang="pl-PL" sz="1900" dirty="0">
                <a:latin typeface="+mn-lt"/>
              </a:rPr>
              <a:t>”; 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„</a:t>
            </a:r>
            <a:r>
              <a:rPr lang="pl-PL" sz="1900" i="1" dirty="0">
                <a:latin typeface="+mn-lt"/>
                <a:sym typeface="Symbol" panose="05050102010706020507" pitchFamily="18" charset="2"/>
              </a:rPr>
              <a:t>potrzebna </a:t>
            </a:r>
            <a:r>
              <a:rPr lang="pl-PL" sz="1900" i="1" dirty="0">
                <a:latin typeface="+mn-lt"/>
              </a:rPr>
              <a:t>dotacja na zakup nowych 5 szt. autobusów”, „zniesienie płatnego parkingu obok firmy”</a:t>
            </a:r>
            <a:r>
              <a:rPr lang="pl-PL" sz="1900" dirty="0">
                <a:latin typeface="+mn-lt"/>
              </a:rPr>
              <a:t>, </a:t>
            </a:r>
            <a:r>
              <a:rPr lang="pl-PL" sz="1900" i="1" dirty="0">
                <a:latin typeface="+mn-lt"/>
              </a:rPr>
              <a:t>potrzebna gorseciarka”</a:t>
            </a:r>
            <a:r>
              <a:rPr lang="pl-PL" sz="1900" dirty="0">
                <a:latin typeface="+mn-lt"/>
              </a:rPr>
              <a:t>; </a:t>
            </a:r>
            <a:r>
              <a:rPr lang="pl-PL" sz="1900" b="1" i="1" dirty="0">
                <a:latin typeface="+mn-lt"/>
                <a:sym typeface="Symbol" panose="05050102010706020507" pitchFamily="18" charset="2"/>
              </a:rPr>
              <a:t>„</a:t>
            </a:r>
            <a:r>
              <a:rPr lang="pl-PL" sz="1900" i="1" dirty="0">
                <a:latin typeface="+mn-lt"/>
              </a:rPr>
              <a:t>pomoc w uzyskaniu lewoskrętu w drodze dojazdowej; 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„</a:t>
            </a:r>
            <a:r>
              <a:rPr lang="pl-PL" sz="1900" i="1" dirty="0">
                <a:latin typeface="+mn-lt"/>
              </a:rPr>
              <a:t>ograniczenie nadmiernej  populacji kormoranów</a:t>
            </a:r>
            <a:r>
              <a:rPr lang="pl-PL" sz="1900" dirty="0">
                <a:latin typeface="+mn-lt"/>
              </a:rPr>
              <a:t>”…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4DBDC1B-58BF-3E7F-C9A5-7ADF80621556}"/>
              </a:ext>
            </a:extLst>
          </p:cNvPr>
          <p:cNvSpPr txBox="1"/>
          <p:nvPr/>
        </p:nvSpPr>
        <p:spPr>
          <a:xfrm>
            <a:off x="238028" y="4856026"/>
            <a:ext cx="8793629" cy="18312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latin typeface="+mn-lt"/>
              </a:rPr>
              <a:t>Skróty myślowe; inny adresat:</a:t>
            </a:r>
          </a:p>
          <a:p>
            <a:r>
              <a:rPr lang="pl-PL" sz="1900" dirty="0">
                <a:latin typeface="+mn-lt"/>
              </a:rPr>
              <a:t>„</a:t>
            </a:r>
            <a:r>
              <a:rPr lang="pl-PL" sz="1900" i="1" dirty="0">
                <a:latin typeface="+mn-lt"/>
              </a:rPr>
              <a:t>panie w urzędzie bardziej elastyczne</a:t>
            </a:r>
            <a:r>
              <a:rPr lang="pl-PL" sz="1900" dirty="0">
                <a:latin typeface="+mn-lt"/>
              </a:rPr>
              <a:t>”, „</a:t>
            </a:r>
            <a:r>
              <a:rPr lang="pl-PL" sz="1900" b="1" i="1" dirty="0">
                <a:latin typeface="+mn-lt"/>
                <a:sym typeface="Symbol" panose="05050102010706020507" pitchFamily="18" charset="2"/>
              </a:rPr>
              <a:t> „</a:t>
            </a:r>
            <a:r>
              <a:rPr lang="pl-PL" sz="1900" i="1" dirty="0">
                <a:latin typeface="+mn-lt"/>
              </a:rPr>
              <a:t>patriotyzm lokalny/ regionalny”; „podejmowanie właściwych uchwał</a:t>
            </a:r>
            <a:r>
              <a:rPr lang="pl-PL" sz="1900" dirty="0">
                <a:latin typeface="+mn-lt"/>
              </a:rPr>
              <a:t>”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· „</a:t>
            </a:r>
            <a:r>
              <a:rPr lang="pl-PL" sz="1900" i="1" dirty="0">
                <a:latin typeface="+mn-lt"/>
              </a:rPr>
              <a:t>wstrzymanie </a:t>
            </a:r>
            <a:r>
              <a:rPr lang="pl-PL" sz="1900" i="1" dirty="0" err="1">
                <a:latin typeface="+mn-lt"/>
              </a:rPr>
              <a:t>egzekucji”</a:t>
            </a:r>
            <a:r>
              <a:rPr lang="pl-PL" sz="1900" dirty="0" err="1">
                <a:latin typeface="+mn-lt"/>
              </a:rPr>
              <a:t>;</a:t>
            </a:r>
            <a:r>
              <a:rPr lang="pl-PL" sz="1900" b="1" dirty="0" err="1">
                <a:latin typeface="+mn-lt"/>
                <a:sym typeface="Symbol" panose="05050102010706020507" pitchFamily="18" charset="2"/>
              </a:rPr>
              <a:t>„</a:t>
            </a:r>
            <a:r>
              <a:rPr lang="pl-PL" sz="1900" i="1" dirty="0" err="1">
                <a:latin typeface="+mn-lt"/>
              </a:rPr>
              <a:t>wyeliminowanie</a:t>
            </a:r>
            <a:r>
              <a:rPr lang="pl-PL" sz="1900" i="1" dirty="0">
                <a:latin typeface="+mn-lt"/>
              </a:rPr>
              <a:t> konkurencji”</a:t>
            </a:r>
            <a:r>
              <a:rPr lang="pl-PL" sz="1900" dirty="0">
                <a:latin typeface="+mn-lt"/>
              </a:rPr>
              <a:t>; „</a:t>
            </a:r>
            <a:r>
              <a:rPr lang="pl-PL" sz="1900" i="1" dirty="0">
                <a:latin typeface="+mn-lt"/>
              </a:rPr>
              <a:t>utemperowanie aparatu skarbowego”</a:t>
            </a:r>
            <a:r>
              <a:rPr lang="pl-PL" sz="1900" dirty="0">
                <a:latin typeface="+mn-lt"/>
              </a:rPr>
              <a:t>; 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· „</a:t>
            </a:r>
            <a:r>
              <a:rPr lang="pl-PL" sz="1900" i="1" dirty="0">
                <a:latin typeface="+mn-lt"/>
              </a:rPr>
              <a:t>zrozumienie chwilowych trudnych sytuacji finansowych (ze strony ZUS i US</a:t>
            </a:r>
            <a:r>
              <a:rPr lang="pl-PL" sz="1900" dirty="0">
                <a:latin typeface="+mn-lt"/>
              </a:rPr>
              <a:t>)”, 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 „</a:t>
            </a:r>
            <a:r>
              <a:rPr lang="pl-PL" sz="1900" i="1" dirty="0">
                <a:latin typeface="+mn-lt"/>
              </a:rPr>
              <a:t>zapewnienie ładu prawnego”</a:t>
            </a:r>
            <a:r>
              <a:rPr lang="pl-PL" sz="1900" dirty="0">
                <a:latin typeface="+mn-lt"/>
              </a:rPr>
              <a:t>; 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„</a:t>
            </a:r>
            <a:r>
              <a:rPr lang="pl-PL" sz="1900" i="1" dirty="0">
                <a:latin typeface="+mn-lt"/>
              </a:rPr>
              <a:t>likwidacja korupcji”</a:t>
            </a:r>
            <a:r>
              <a:rPr lang="pl-PL" sz="1900" dirty="0">
                <a:latin typeface="+mn-lt"/>
              </a:rPr>
              <a:t>; </a:t>
            </a:r>
            <a:r>
              <a:rPr lang="pl-PL" sz="1900" b="1" dirty="0">
                <a:latin typeface="+mn-lt"/>
                <a:sym typeface="Symbol" panose="05050102010706020507" pitchFamily="18" charset="2"/>
              </a:rPr>
              <a:t>„</a:t>
            </a:r>
            <a:r>
              <a:rPr lang="pl-PL" sz="1900" i="1" dirty="0">
                <a:latin typeface="+mn-lt"/>
              </a:rPr>
              <a:t>eliminowanie szarej strefy.”….</a:t>
            </a:r>
          </a:p>
        </p:txBody>
      </p:sp>
    </p:spTree>
    <p:extLst>
      <p:ext uri="{BB962C8B-B14F-4D97-AF65-F5344CB8AC3E}">
        <p14:creationId xmlns:p14="http://schemas.microsoft.com/office/powerpoint/2010/main" val="84726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AC86031-0B61-E6DA-3176-9F9B8DA58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37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A644A4-67A7-FDD4-033B-9F37F133333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76F8CDB-C0CC-5BF1-4954-F1CC70B6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287969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DETERMINANTY ROZWOJU I SUKCESU PRZEDSIĘBIORSTW – OTOCZENIE LOKALNE. PYTANIA OTWARTE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89B24E5-9800-AD61-B720-C0F4FCD30F6C}"/>
              </a:ext>
            </a:extLst>
          </p:cNvPr>
          <p:cNvSpPr txBox="1"/>
          <p:nvPr/>
        </p:nvSpPr>
        <p:spPr>
          <a:xfrm>
            <a:off x="0" y="1112187"/>
            <a:ext cx="8997929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900" b="1" dirty="0">
                <a:solidFill>
                  <a:srgbClr val="0070C0"/>
                </a:solidFill>
                <a:latin typeface="+mn-lt"/>
              </a:rPr>
              <a:t>Jakie działania władz jednostek samorządu terytorialnego byłyby pożądane, aby  stymulować rozwój przedsiębiorczości i sukcesu w sektorze MŚP?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93FF43C-EFE9-2E98-9AA0-499D24B94057}"/>
              </a:ext>
            </a:extLst>
          </p:cNvPr>
          <p:cNvSpPr txBox="1"/>
          <p:nvPr/>
        </p:nvSpPr>
        <p:spPr>
          <a:xfrm>
            <a:off x="252008" y="1943489"/>
            <a:ext cx="8565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492D6C"/>
                </a:solidFill>
              </a:rPr>
              <a:t>DZIAŁANIA DEDYKOWANE BEZPOŚREDNIO PRZEDSIĘBIORCOM</a:t>
            </a:r>
            <a:endParaRPr lang="pl-PL" sz="2000" b="1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DF10D7B-A112-5AA7-7F25-CC194E6C74DE}"/>
              </a:ext>
            </a:extLst>
          </p:cNvPr>
          <p:cNvSpPr txBox="1"/>
          <p:nvPr/>
        </p:nvSpPr>
        <p:spPr>
          <a:xfrm>
            <a:off x="413978" y="2307326"/>
            <a:ext cx="8578262" cy="4262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1900" b="1" dirty="0"/>
              <a:t>Wsparcie finansowe</a:t>
            </a:r>
            <a:r>
              <a:rPr lang="pl-PL" dirty="0"/>
              <a:t>: </a:t>
            </a:r>
          </a:p>
          <a:p>
            <a:r>
              <a:rPr lang="pl-PL" dirty="0"/>
              <a:t>-pozyskane z zagranicy (w formie bezzwrotnej), dotacje unijne,</a:t>
            </a:r>
          </a:p>
          <a:p>
            <a:r>
              <a:rPr lang="pl-PL" dirty="0"/>
              <a:t>-pomoc de </a:t>
            </a:r>
            <a:r>
              <a:rPr lang="pl-PL" dirty="0" err="1"/>
              <a:t>minimis</a:t>
            </a:r>
            <a:r>
              <a:rPr lang="pl-PL" dirty="0"/>
              <a:t> (na szkolenia, inwestycje, ale także w formie zwolnień podatkowych czy umorzenia odsetek ZUS i innych),</a:t>
            </a:r>
          </a:p>
          <a:p>
            <a:r>
              <a:rPr lang="pl-PL" dirty="0"/>
              <a:t>-kredyty (w tym na preferencyjnych warunkach; poręczenia kredytowe); pożyczki krótkoterminowe,</a:t>
            </a:r>
          </a:p>
          <a:p>
            <a:r>
              <a:rPr lang="pl-PL" dirty="0"/>
              <a:t>-lokalne fundusze poręczeniowe,</a:t>
            </a:r>
          </a:p>
          <a:p>
            <a:pPr>
              <a:buFontTx/>
              <a:buChar char="-"/>
            </a:pPr>
            <a:r>
              <a:rPr lang="pl-PL" dirty="0"/>
              <a:t>obniżenie podatków lokalnych (od nieruchomości, gruntowych i opłat za wieczystą dzierżawę, opłat za odprowadzanie wód gruntowych…); niższe stawki czynszu, akcyz,</a:t>
            </a:r>
          </a:p>
          <a:p>
            <a:pPr>
              <a:buFontTx/>
              <a:buChar char="-"/>
            </a:pPr>
            <a:r>
              <a:rPr lang="pl-PL" dirty="0"/>
              <a:t>dofinansowanie do tworzonych miejsc pracy (w tym miejsc dla osób niepełnosprawnych), ulgi finansowe przy zatrudnianiu absolwentów, stażystów</a:t>
            </a:r>
          </a:p>
          <a:p>
            <a:pPr>
              <a:buFontTx/>
              <a:buChar char="-"/>
            </a:pPr>
            <a:r>
              <a:rPr lang="pl-PL" dirty="0"/>
              <a:t>finansowanie szkoleń pracowników,</a:t>
            </a:r>
          </a:p>
          <a:p>
            <a:pPr>
              <a:buFontTx/>
              <a:buChar char="-"/>
            </a:pPr>
            <a:r>
              <a:rPr lang="pl-PL" dirty="0"/>
              <a:t>dofinansowanie do szkoleń dla pracodawców, bezpłatne doradztwo prawne,</a:t>
            </a:r>
          </a:p>
          <a:p>
            <a:pPr>
              <a:buFontTx/>
              <a:buChar char="-"/>
            </a:pPr>
            <a:r>
              <a:rPr lang="pl-PL" dirty="0"/>
              <a:t>wsparcie działalności innowacyjnej,</a:t>
            </a:r>
          </a:p>
        </p:txBody>
      </p:sp>
    </p:spTree>
    <p:extLst>
      <p:ext uri="{BB962C8B-B14F-4D97-AF65-F5344CB8AC3E}">
        <p14:creationId xmlns:p14="http://schemas.microsoft.com/office/powerpoint/2010/main" val="20351265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AC86031-0B61-E6DA-3176-9F9B8DA58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A644A4-67A7-FDD4-033B-9F37F133333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76F8CDB-C0CC-5BF1-4954-F1CC70B6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287969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DETERMINANTY ROZWOJU I SUKCESU PRZEDSIĘBIORSTW – OTOCZENIE LOKALNE. PYTANIA OTWARTE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89B24E5-9800-AD61-B720-C0F4FCD30F6C}"/>
              </a:ext>
            </a:extLst>
          </p:cNvPr>
          <p:cNvSpPr txBox="1"/>
          <p:nvPr/>
        </p:nvSpPr>
        <p:spPr>
          <a:xfrm>
            <a:off x="0" y="1112187"/>
            <a:ext cx="8997929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900" b="1" dirty="0">
                <a:solidFill>
                  <a:srgbClr val="0070C0"/>
                </a:solidFill>
                <a:latin typeface="+mn-lt"/>
              </a:rPr>
              <a:t>Jakie działania władz jednostek samorządu terytorialnego byłyby pożądane, aby  stymulować rozwój przedsiębiorczości i sukcesu w sektorze MŚP?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93FF43C-EFE9-2E98-9AA0-499D24B94057}"/>
              </a:ext>
            </a:extLst>
          </p:cNvPr>
          <p:cNvSpPr txBox="1"/>
          <p:nvPr/>
        </p:nvSpPr>
        <p:spPr>
          <a:xfrm>
            <a:off x="252008" y="1943489"/>
            <a:ext cx="8565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492D6C"/>
                </a:solidFill>
              </a:rPr>
              <a:t>DZIAŁANIA DEDYKOWANE BEZPOŚREDNIO PRZEDSIĘBIORCOM</a:t>
            </a:r>
            <a:endParaRPr lang="pl-PL" sz="2000" b="1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DF10D7B-A112-5AA7-7F25-CC194E6C74DE}"/>
              </a:ext>
            </a:extLst>
          </p:cNvPr>
          <p:cNvSpPr txBox="1"/>
          <p:nvPr/>
        </p:nvSpPr>
        <p:spPr>
          <a:xfrm>
            <a:off x="413978" y="2307326"/>
            <a:ext cx="8578262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b="1" dirty="0"/>
              <a:t>Pomoc przy zatrudnianiu pracowników</a:t>
            </a:r>
            <a:r>
              <a:rPr lang="pl-PL" dirty="0"/>
              <a:t>: </a:t>
            </a:r>
          </a:p>
          <a:p>
            <a:r>
              <a:rPr lang="pl-PL" dirty="0"/>
              <a:t>-fachowców i specjalistów (tworzenie bazy danych specjalistów),</a:t>
            </a:r>
          </a:p>
          <a:p>
            <a:pPr>
              <a:buFontTx/>
              <a:buChar char="-"/>
            </a:pPr>
            <a:r>
              <a:rPr lang="pl-PL" dirty="0"/>
              <a:t>osób bezrobotnych (refundacja kosztów wynagrodzenia), emerytów,  </a:t>
            </a:r>
          </a:p>
          <a:p>
            <a:pPr>
              <a:buFontTx/>
              <a:buChar char="-"/>
            </a:pPr>
            <a:r>
              <a:rPr lang="pl-PL" dirty="0"/>
              <a:t> z zagranicy (cudzoziemców)</a:t>
            </a:r>
          </a:p>
          <a:p>
            <a:r>
              <a:rPr lang="pl-PL" dirty="0"/>
              <a:t>-</a:t>
            </a:r>
            <a:r>
              <a:rPr lang="pl-PL" b="1" dirty="0"/>
              <a:t> </a:t>
            </a:r>
            <a:r>
              <a:rPr lang="pl-PL" dirty="0"/>
              <a:t>upowszechnienie klauzul społecznych w zamówieniach publicznych</a:t>
            </a:r>
            <a:r>
              <a:rPr lang="pl-PL" b="1" dirty="0"/>
              <a:t> </a:t>
            </a:r>
            <a:endParaRPr lang="pl-PL" dirty="0"/>
          </a:p>
          <a:p>
            <a:r>
              <a:rPr lang="pl-PL" dirty="0"/>
              <a:t>- współpraca w zakresie szkolnictwa zawodowego Szkoła-Pracodawcy/ Przedsiębiorcy,</a:t>
            </a:r>
          </a:p>
          <a:p>
            <a:r>
              <a:rPr lang="pl-PL" dirty="0"/>
              <a:t>-lokalne fundusze poręczeniowe; praktyk i staży</a:t>
            </a:r>
          </a:p>
          <a:p>
            <a:pPr>
              <a:buFontTx/>
              <a:buChar char="-"/>
            </a:pPr>
            <a:r>
              <a:rPr lang="pl-PL" dirty="0"/>
              <a:t>obniżenie podatków lokalnych (od nieruchomości, gruntowych i opłat za wieczystą dzierżawę, opłat za odprowadzanie wód gruntowych…); niższe stawki czynszu, akcyz,</a:t>
            </a:r>
          </a:p>
          <a:p>
            <a:pPr>
              <a:buFontTx/>
              <a:buChar char="-"/>
            </a:pPr>
            <a:r>
              <a:rPr lang="pl-PL" dirty="0"/>
              <a:t>dofinansowanie do tworzonych miejsc pracy (w tym miejsc dla osób niepełnosprawnych), ulgi finansowe przy zatrudnianiu absolwentów, stażystów</a:t>
            </a:r>
          </a:p>
          <a:p>
            <a:pPr>
              <a:buFontTx/>
              <a:buChar char="-"/>
            </a:pPr>
            <a:r>
              <a:rPr lang="pl-PL" dirty="0"/>
              <a:t>finansowanie specjalistycznych szkoleń pracowników,</a:t>
            </a:r>
          </a:p>
          <a:p>
            <a:pPr>
              <a:buFontTx/>
              <a:buChar char="-"/>
            </a:pPr>
            <a:r>
              <a:rPr lang="pl-PL" dirty="0"/>
              <a:t>przyciąganie specjalistów do regionu</a:t>
            </a:r>
          </a:p>
          <a:p>
            <a:pPr>
              <a:buFontTx/>
              <a:buChar char="-"/>
            </a:pPr>
            <a:r>
              <a:rPr lang="pl-PL" dirty="0"/>
              <a:t>dofinansowanie do szkoleń dla pracodawców, bezpłatne doradztwo prawne,</a:t>
            </a:r>
          </a:p>
        </p:txBody>
      </p:sp>
    </p:spTree>
    <p:extLst>
      <p:ext uri="{BB962C8B-B14F-4D97-AF65-F5344CB8AC3E}">
        <p14:creationId xmlns:p14="http://schemas.microsoft.com/office/powerpoint/2010/main" val="3385827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AC86031-0B61-E6DA-3176-9F9B8DA58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A644A4-67A7-FDD4-033B-9F37F133333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76F8CDB-C0CC-5BF1-4954-F1CC70B6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287969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DETERMINANTY ROZWOJU I SUKCESU PRZEDSIĘBIORSTW – OTOCZENIE LOKALNE. PYTANIA OTWARTE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89B24E5-9800-AD61-B720-C0F4FCD30F6C}"/>
              </a:ext>
            </a:extLst>
          </p:cNvPr>
          <p:cNvSpPr txBox="1"/>
          <p:nvPr/>
        </p:nvSpPr>
        <p:spPr>
          <a:xfrm>
            <a:off x="0" y="1112187"/>
            <a:ext cx="8997929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900" b="1" dirty="0">
                <a:solidFill>
                  <a:srgbClr val="0070C0"/>
                </a:solidFill>
                <a:latin typeface="+mn-lt"/>
              </a:rPr>
              <a:t>Jakie działania władz jednostek samorządu terytorialnego byłyby pożądane, aby  stymulować rozwój przedsiębiorczości i sukcesu w sektorze MŚP?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B07F5BF-EA2F-B27E-8A04-000273448EF9}"/>
              </a:ext>
            </a:extLst>
          </p:cNvPr>
          <p:cNvSpPr txBox="1"/>
          <p:nvPr/>
        </p:nvSpPr>
        <p:spPr>
          <a:xfrm>
            <a:off x="-478332" y="1735434"/>
            <a:ext cx="896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492D6C"/>
                </a:solidFill>
              </a:rPr>
              <a:t>                                    </a:t>
            </a:r>
            <a:r>
              <a:rPr lang="pl-PL" sz="2000" b="1" dirty="0">
                <a:solidFill>
                  <a:srgbClr val="492D6C"/>
                </a:solidFill>
              </a:rPr>
              <a:t>     DZIAŁANIA NA RZECZ ROZWOJU REGIONU</a:t>
            </a:r>
            <a:endParaRPr lang="pl-PL" sz="2000" b="1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2B70B52-64B8-2C2C-6788-45FBB32BB15C}"/>
              </a:ext>
            </a:extLst>
          </p:cNvPr>
          <p:cNvSpPr txBox="1"/>
          <p:nvPr/>
        </p:nvSpPr>
        <p:spPr>
          <a:xfrm>
            <a:off x="161365" y="2496975"/>
            <a:ext cx="8982635" cy="42627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b="1" dirty="0"/>
              <a:t>Sfera gospodarcza</a:t>
            </a:r>
            <a:r>
              <a:rPr lang="pl-PL" dirty="0"/>
              <a:t>: </a:t>
            </a:r>
          </a:p>
          <a:p>
            <a:r>
              <a:rPr lang="pl-PL" dirty="0"/>
              <a:t>-poprawa infrastruktury: drogowej, kanalizacyjnej, gazowej; budowa nowych dróg, obwodnic, poprawa funkcjonowania transportu publicznego, dbałość o chodniki, oświetlenie ulic; parkingi;</a:t>
            </a:r>
          </a:p>
          <a:p>
            <a:r>
              <a:rPr lang="pl-PL" dirty="0"/>
              <a:t>-budownictwo mieszkaniowe (w tym socjalne);</a:t>
            </a:r>
          </a:p>
          <a:p>
            <a:r>
              <a:rPr lang="pl-PL" dirty="0"/>
              <a:t>-szybki Internet; </a:t>
            </a:r>
          </a:p>
          <a:p>
            <a:r>
              <a:rPr lang="pl-PL" dirty="0"/>
              <a:t>-kapitał zagraniczny (wstrzymanie/ograniczenie konkurencji z zagranicy, przyciąganie inwestorów zagranicznych), </a:t>
            </a:r>
          </a:p>
          <a:p>
            <a:pPr>
              <a:buFontTx/>
              <a:buChar char="-"/>
            </a:pPr>
            <a:r>
              <a:rPr lang="pl-PL" dirty="0"/>
              <a:t>utworzenie/rozszerzenie specjalnych stref ekonomicznych, </a:t>
            </a:r>
          </a:p>
          <a:p>
            <a:pPr>
              <a:buFontTx/>
              <a:buChar char="-"/>
            </a:pPr>
            <a:r>
              <a:rPr lang="pl-PL" dirty="0"/>
              <a:t>rynek pracy – przeciwdziałanie bezrobociu i niedopuszczanie do likwidacji zakładów pracy, rozwój szkolnictwa zawodowego, opracowywanie kompleksowej polityki w zakresie edukacji zawodowej; bezpłatne szkolenia,  dopłaty  przy zatrudniania matek, młodych absolwentów, organizacja staży pracy dla absolwentów, przyciąganie pracowników z zagranicy; informowanie młodzieży o możliwościach rozwoju zawodowego i pracy</a:t>
            </a:r>
          </a:p>
        </p:txBody>
      </p:sp>
    </p:spTree>
    <p:extLst>
      <p:ext uri="{BB962C8B-B14F-4D97-AF65-F5344CB8AC3E}">
        <p14:creationId xmlns:p14="http://schemas.microsoft.com/office/powerpoint/2010/main" val="772852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AC86031-0B61-E6DA-3176-9F9B8DA58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A644A4-67A7-FDD4-033B-9F37F133333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76F8CDB-C0CC-5BF1-4954-F1CC70B6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287969"/>
            <a:ext cx="8490857" cy="647246"/>
          </a:xfrm>
        </p:spPr>
        <p:txBody>
          <a:bodyPr/>
          <a:lstStyle/>
          <a:p>
            <a:pPr algn="ctr"/>
            <a:r>
              <a:rPr lang="pl-PL" sz="2600" dirty="0"/>
              <a:t>DETERMINANTY ROZWOJU I SUKCESU PRZEDSIĘBIORSTW – OTOCZENIE LOKALNE. PYTANIA OTWARTE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89B24E5-9800-AD61-B720-C0F4FCD30F6C}"/>
              </a:ext>
            </a:extLst>
          </p:cNvPr>
          <p:cNvSpPr txBox="1"/>
          <p:nvPr/>
        </p:nvSpPr>
        <p:spPr>
          <a:xfrm>
            <a:off x="0" y="1112187"/>
            <a:ext cx="8997929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900" b="1" dirty="0">
                <a:solidFill>
                  <a:srgbClr val="0070C0"/>
                </a:solidFill>
                <a:latin typeface="+mn-lt"/>
              </a:rPr>
              <a:t>Jakie działania władz jednostek samorządu terytorialnego byłyby pożądane, aby  stymulować rozwój przedsiębiorczości i sukcesu w sektorze MŚP?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B07F5BF-EA2F-B27E-8A04-000273448EF9}"/>
              </a:ext>
            </a:extLst>
          </p:cNvPr>
          <p:cNvSpPr txBox="1"/>
          <p:nvPr/>
        </p:nvSpPr>
        <p:spPr>
          <a:xfrm>
            <a:off x="678808" y="1727534"/>
            <a:ext cx="8969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492D6C"/>
                </a:solidFill>
              </a:rPr>
              <a:t>                                    </a:t>
            </a:r>
          </a:p>
          <a:p>
            <a:r>
              <a:rPr lang="pl-PL" sz="2000" b="1" dirty="0">
                <a:solidFill>
                  <a:srgbClr val="492D6C"/>
                </a:solidFill>
              </a:rPr>
              <a:t>     DZIAŁANIA NA RZECZ ROZWOJU REGIONU</a:t>
            </a:r>
            <a:endParaRPr lang="pl-PL" sz="20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229407E-BAE2-5D09-E123-631B2466A06E}"/>
              </a:ext>
            </a:extLst>
          </p:cNvPr>
          <p:cNvSpPr txBox="1"/>
          <p:nvPr/>
        </p:nvSpPr>
        <p:spPr>
          <a:xfrm>
            <a:off x="261950" y="2440995"/>
            <a:ext cx="873598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900" b="1" dirty="0"/>
              <a:t>Sfera środowiskowa</a:t>
            </a:r>
            <a:r>
              <a:rPr lang="pl-PL" dirty="0"/>
              <a:t>: </a:t>
            </a:r>
          </a:p>
          <a:p>
            <a:r>
              <a:rPr lang="pl-PL" dirty="0"/>
              <a:t>-szeroka koordynacja polityk ochrony środowiska; </a:t>
            </a:r>
          </a:p>
          <a:p>
            <a:r>
              <a:rPr lang="pl-PL" dirty="0"/>
              <a:t>-promowanie efektywności energetycznej i korzystania z odnawialnych źródeł energii w przedsiębiorstwach</a:t>
            </a:r>
          </a:p>
          <a:p>
            <a:pPr>
              <a:buFontTx/>
              <a:buChar char="-"/>
            </a:pPr>
            <a:r>
              <a:rPr lang="pl-PL" dirty="0"/>
              <a:t>rozwijanie selektywnej zbiórki odpadów;</a:t>
            </a:r>
          </a:p>
          <a:p>
            <a:pPr>
              <a:buFontTx/>
              <a:buChar char="-"/>
            </a:pPr>
            <a:r>
              <a:rPr lang="pl-PL" dirty="0"/>
              <a:t> budowanie klimatu sprzyjającego tworzeniu nowych odnawialnych źródeł energii, kształtowaniu społecznej odpowiedzialności za środowisko,</a:t>
            </a:r>
          </a:p>
          <a:p>
            <a:pPr>
              <a:buFontTx/>
              <a:buChar char="-"/>
            </a:pPr>
            <a:r>
              <a:rPr lang="pl-PL" dirty="0"/>
              <a:t>większe restrykcje związane z zanieczyszczaniem powietrza, środowiska, wód (rejon turystyczny), </a:t>
            </a:r>
          </a:p>
          <a:p>
            <a:pPr>
              <a:buFontTx/>
              <a:buChar char="-"/>
            </a:pPr>
            <a:r>
              <a:rPr lang="pl-PL" dirty="0"/>
              <a:t>pomoc w zrozumieniu przepisów i wynikających z nich obowiązków dotyczących ochrony środowiska.</a:t>
            </a:r>
          </a:p>
        </p:txBody>
      </p:sp>
      <p:pic>
        <p:nvPicPr>
          <p:cNvPr id="6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DB713ADC-B0C7-A6B4-6D27-3EFC908952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739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41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PODSUMOWANIE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71293" y="633044"/>
            <a:ext cx="8776764" cy="59093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 celu syntezy pozyskanych informacji z badania kwestionariuszowego w ramach poszczególnych składowych sukcesu (wzrostu, rozwoju, a także osiągniętej pozycji rynkowej), </a:t>
            </a:r>
            <a:r>
              <a:rPr lang="pl-PL" b="1" dirty="0"/>
              <a:t>skonstruowano dla każdego przedsiębiorstwa miarę agregatową sukcesu (średnia = 0,509</a:t>
            </a:r>
            <a:r>
              <a:rPr lang="pl-PL" dirty="0"/>
              <a:t>) Lepsze wyniki podmiotów średniej wielkości (0,549) na tle małych podmiotów wynikały m.in. z ich dużo lepszej pozycji rynkowej oraz większej skłonności do nakładów inwestycyjnych, czy wdrażania innowacji. Im większy zasięg działania przedsiębiorstwa, tym odnotowane wartości miary sukcesu były wyższe.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Ważną kwestią </a:t>
            </a:r>
            <a:r>
              <a:rPr lang="pl-PL" b="1" dirty="0"/>
              <a:t>było określenie zmiennych, które w największym stopniu wpływały na wartość miary agregatowej sukcesu w różnych przekrojach</a:t>
            </a:r>
            <a:r>
              <a:rPr lang="pl-PL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Zweryfikowano, </a:t>
            </a:r>
            <a:r>
              <a:rPr lang="pl-PL" b="1" dirty="0"/>
              <a:t>czy specyfika otoczenia przedsiębiorstwa może mieć wpływ na funkcjonowanie i rozwój przedsiębiorstwa</a:t>
            </a:r>
            <a:r>
              <a:rPr lang="pl-PL" dirty="0"/>
              <a:t>; spośród czynników charakteryzujących potencjał otoczenia lokalnego największym znaczeniem dla osiągania sukcesu w przedsiębiorstwach </a:t>
            </a:r>
            <a:r>
              <a:rPr lang="pl-PL" b="1" dirty="0"/>
              <a:t>wyróżniała się dostępność zasobów ludzkich o odpowiednich kwalifikacjach oraz popyt na towary i usługi oferowane przez </a:t>
            </a:r>
            <a:r>
              <a:rPr lang="pl-PL" dirty="0"/>
              <a:t>ponad 70% respondentów za istotne czynniki sukcesu. </a:t>
            </a:r>
            <a:br>
              <a:rPr lang="pl-PL" dirty="0"/>
            </a:br>
            <a:r>
              <a:rPr lang="pl-PL" dirty="0"/>
              <a:t>W przypadku charakterystyk otoczenia lokalnego w wymiarze infrastrukturalnym, </a:t>
            </a:r>
            <a:r>
              <a:rPr lang="pl-PL" b="1" dirty="0"/>
              <a:t>najczęściej wskazywanym istotnym czynnikiem sukcesu był odpowiedni poziom świadczonych usług telekomunikacyjnych </a:t>
            </a:r>
            <a:r>
              <a:rPr lang="pl-PL" dirty="0"/>
              <a:t>(dla ponad 60% respondentów). Najmniejsze znaczenie przypisywano napływowi kapitału zagranicznego, oraz specjalnym strefom ekonomicznym</a:t>
            </a:r>
          </a:p>
        </p:txBody>
      </p:sp>
    </p:spTree>
    <p:extLst>
      <p:ext uri="{BB962C8B-B14F-4D97-AF65-F5344CB8AC3E}">
        <p14:creationId xmlns:p14="http://schemas.microsoft.com/office/powerpoint/2010/main" val="3041666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PODSUMOWANIE cd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83617" y="743278"/>
            <a:ext cx="8776764" cy="52168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50" dirty="0"/>
              <a:t>W przypadku deklaracji ważności dla działalności przedsiębiorstw dostępności zasobów ludzkich o pożądanych kwalifikacjach, odpowiedniego poziomu świadczonych usług telekomunikacyjnych, wyposażenia w infrastrukturę techniczną w zdecydowanie większym stopniu odnotowana była poprawa sytuacji w okresie analizowanych 3 lat (w zakresie składowych miary sukcesu), niż w drugiej grupie podmiotów, które deklarowały brak odpowiedniego poziomu takiego czynnika, bądź jego nieistotność.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50" dirty="0"/>
              <a:t>Przeprowadzona wieloaspektowa analiza wewnętrznych determinant sukcesu małych i średnich przedsiębiorstw wykazała, że najbardziej docenianą przez przedsiębiorców grupą było </a:t>
            </a:r>
            <a:r>
              <a:rPr lang="pl-PL" sz="1850" b="1" dirty="0"/>
              <a:t>nowoczesne zarządzanie zasobami ludzkimi.</a:t>
            </a:r>
            <a:r>
              <a:rPr lang="pl-PL" sz="1850" dirty="0"/>
              <a:t> Ponad 70% respondentów za istotne dla sukcesu swoich przedsiębiorstw uważało preferowanie pracy zespołowej, kooperacji, dbałość o budowę zintegrowanego zespołu, modyfikowanie sposobu działania przedsiębiorstwa na podstawie informacji od pracowników oraz dbałość o budowanie zaangażowanego zespołu pracowniczego, a także dbałość o bieżącą aktualizację wiedzy specjalistycznej wśród pracowników. Drugą docenianą przez przedsiębiorców grupą zmiennych </a:t>
            </a:r>
            <a:r>
              <a:rPr lang="pl-PL" sz="1850" b="1" dirty="0"/>
              <a:t>były praktyki monitorowania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50" dirty="0"/>
          </a:p>
        </p:txBody>
      </p:sp>
      <p:pic>
        <p:nvPicPr>
          <p:cNvPr id="6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99984A02-8C40-63A2-A28C-7C30EADBAC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281" y="6016040"/>
            <a:ext cx="2566576" cy="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796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dirty="0"/>
              <a:t>PODSUMOWANIE cd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83617" y="743278"/>
            <a:ext cx="8776764" cy="57861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50" dirty="0"/>
              <a:t>Efektem konstrukcji drzew regresyjnych było wyróżnienie kluczowych zmiennych decydujących o sukcesie przedsiębiorstwa (determinant sukcesu), które jednocześnie były podstawą wydzielenia różnych pod względem poziomu miary sukcesu klas przedsiębiorstw o podobnych cechach, a także  umożliwiło otrzymanie wyników predykcji (prognozowania) miary sukcesu dla poszczególnych klas przedsiębiorstw.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50" dirty="0"/>
              <a:t>Ograniczając zbiór potencjalnych zmiennych objaśniających do grupy zmiennych </a:t>
            </a:r>
            <a:r>
              <a:rPr lang="pl-PL" sz="1850" dirty="0" err="1"/>
              <a:t>tzw</a:t>
            </a:r>
            <a:r>
              <a:rPr lang="pl-PL" sz="1850" dirty="0"/>
              <a:t> „twardych”, otrzymano, że </a:t>
            </a:r>
            <a:r>
              <a:rPr lang="pl-PL" sz="1850" b="1" dirty="0"/>
              <a:t>w największym stopniu decydującą o sukcesie przedsiębiorstwa  była zmienna „brak zagrożenia utraty płynności finansowej</a:t>
            </a:r>
            <a:r>
              <a:rPr lang="pl-PL" sz="1850" dirty="0"/>
              <a:t>”. Dodatkowo, zgodnie z otrzymanymi modelami, szanse na sukces zwiększała najczęściej </a:t>
            </a:r>
            <a:r>
              <a:rPr lang="pl-PL" sz="1850" b="1" dirty="0"/>
              <a:t>modyfikacja i zmiana oferty rynkowej </a:t>
            </a:r>
            <a:r>
              <a:rPr lang="pl-PL" sz="1850" dirty="0"/>
              <a:t>w okresie ostatnich 3 lat oraz </a:t>
            </a:r>
            <a:r>
              <a:rPr lang="pl-PL" sz="1850" b="1" dirty="0"/>
              <a:t>posiadanie przewag konkurencyjnych</a:t>
            </a:r>
            <a:r>
              <a:rPr lang="pl-PL" sz="1850" dirty="0"/>
              <a:t>, m.in. w zakresie wdrażania nowatorskich rozwiązań.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50" dirty="0"/>
              <a:t>W odniesieniu do grupy zmiennych tzw. „ miękkich” najczęściej miara SUKCES była najsilniej zdeterminowana przez zmienną – </a:t>
            </a:r>
            <a:r>
              <a:rPr lang="pl-PL" sz="1850" b="1" dirty="0"/>
              <a:t>odpowiedni poziom świadczonych usług telekomunikacyjnych</a:t>
            </a:r>
            <a:r>
              <a:rPr lang="pl-PL" sz="1850" dirty="0"/>
              <a:t>, a następnie zmienne dotyczące uwarunkowań wewnętrznych:  </a:t>
            </a:r>
            <a:r>
              <a:rPr lang="pl-PL" sz="1850" b="1" dirty="0"/>
              <a:t>praktyki monitorowania, relacje z rynkiem, aktywność w ciągłym poszukiwaniu okazji rynkowych, w tym  na rynkach międzynarodowych</a:t>
            </a:r>
            <a:r>
              <a:rPr lang="pl-PL" sz="1850" dirty="0"/>
              <a:t>, Istotność tych determinant była różna w zależności od wielkości przedsiębiorstwa, rodzaju działalności,</a:t>
            </a:r>
          </a:p>
        </p:txBody>
      </p:sp>
    </p:spTree>
    <p:extLst>
      <p:ext uri="{BB962C8B-B14F-4D97-AF65-F5344CB8AC3E}">
        <p14:creationId xmlns:p14="http://schemas.microsoft.com/office/powerpoint/2010/main" val="1938507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56DE-7780-4814-8AD1-536AB5A0450F}" type="slidenum">
              <a:rPr lang="pl-PL" smtClean="0"/>
              <a:pPr/>
              <a:t>44</a:t>
            </a:fld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43591" y="1490655"/>
            <a:ext cx="8474529" cy="683078"/>
          </a:xfrm>
        </p:spPr>
        <p:txBody>
          <a:bodyPr/>
          <a:lstStyle/>
          <a:p>
            <a:pPr algn="ctr"/>
            <a:r>
              <a:rPr lang="pl-PL" dirty="0"/>
              <a:t>DZIĘKUJĘ BARDZO ZA UWAGĘ!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38790" y="4843303"/>
            <a:ext cx="9005209" cy="1978734"/>
          </a:xfrm>
          <a:solidFill>
            <a:schemeClr val="bg1"/>
          </a:solidFill>
        </p:spPr>
        <p:txBody>
          <a:bodyPr/>
          <a:lstStyle/>
          <a:p>
            <a:r>
              <a:rPr lang="pl-PL" sz="1900" dirty="0">
                <a:solidFill>
                  <a:schemeClr val="accent5">
                    <a:lumMod val="75000"/>
                  </a:schemeClr>
                </a:solidFill>
              </a:rPr>
              <a:t>Raport z badania „</a:t>
            </a:r>
            <a:r>
              <a:rPr lang="pl-PL" sz="1900" b="1" dirty="0">
                <a:solidFill>
                  <a:schemeClr val="accent5">
                    <a:lumMod val="75000"/>
                  </a:schemeClr>
                </a:solidFill>
              </a:rPr>
              <a:t>Uwarunkowania rozwoju przedsiębiorczości w sektorze MŚ</a:t>
            </a:r>
            <a:r>
              <a:rPr lang="pl-PL" sz="1900" dirty="0">
                <a:solidFill>
                  <a:schemeClr val="accent5">
                    <a:lumMod val="75000"/>
                  </a:schemeClr>
                </a:solidFill>
              </a:rPr>
              <a:t>” oraz publikacja „</a:t>
            </a:r>
            <a:r>
              <a:rPr lang="pl-PL" sz="1900" b="1" dirty="0">
                <a:solidFill>
                  <a:schemeClr val="accent5">
                    <a:lumMod val="75000"/>
                  </a:schemeClr>
                </a:solidFill>
              </a:rPr>
              <a:t>Determinanty sukcesu małych i średnich przedsiębiorstw</a:t>
            </a:r>
            <a:r>
              <a:rPr lang="pl-PL" sz="1900" dirty="0">
                <a:solidFill>
                  <a:schemeClr val="accent5">
                    <a:lumMod val="75000"/>
                  </a:schemeClr>
                </a:solidFill>
              </a:rPr>
              <a:t>” </a:t>
            </a:r>
          </a:p>
          <a:p>
            <a:r>
              <a:rPr lang="pl-PL" sz="1900" dirty="0">
                <a:solidFill>
                  <a:schemeClr val="accent5">
                    <a:lumMod val="75000"/>
                  </a:schemeClr>
                </a:solidFill>
              </a:rPr>
              <a:t>dostępne na stronie internetowej GUS (</a:t>
            </a:r>
            <a:r>
              <a:rPr lang="pl-PL" sz="1900" dirty="0">
                <a:solidFill>
                  <a:schemeClr val="accent5">
                    <a:lumMod val="75000"/>
                  </a:schemeClr>
                </a:solidFill>
                <a:hlinkClick r:id="rId2"/>
              </a:rPr>
              <a:t>http://stat.gov.pl</a:t>
            </a:r>
            <a:r>
              <a:rPr lang="pl-PL" sz="1900" dirty="0">
                <a:solidFill>
                  <a:schemeClr val="accent5">
                    <a:lumMod val="75000"/>
                  </a:schemeClr>
                </a:solidFill>
              </a:rPr>
              <a:t> )</a:t>
            </a:r>
          </a:p>
          <a:p>
            <a:r>
              <a:rPr lang="pl-PL" sz="1900" dirty="0">
                <a:solidFill>
                  <a:schemeClr val="accent5">
                    <a:lumMod val="75000"/>
                  </a:schemeClr>
                </a:solidFill>
              </a:rPr>
              <a:t>zakładka Statystyki eksperymentalne  - Badania i rozwój(B+R). Innowacyjność. Społeczeństwo informacyjne(ICT)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3"/>
          </p:nvPr>
        </p:nvSpPr>
        <p:spPr>
          <a:xfrm>
            <a:off x="356190" y="2069584"/>
            <a:ext cx="8431619" cy="1978735"/>
          </a:xfrm>
        </p:spPr>
        <p:txBody>
          <a:bodyPr/>
          <a:lstStyle/>
          <a:p>
            <a:endParaRPr lang="pl-PL" sz="2000" dirty="0"/>
          </a:p>
          <a:p>
            <a:pPr algn="ctr"/>
            <a:r>
              <a:rPr lang="pl-PL" sz="2400" b="1" dirty="0"/>
              <a:t>Elżbieta Stańczyk</a:t>
            </a:r>
          </a:p>
          <a:p>
            <a:r>
              <a:rPr lang="pl-PL" sz="2000" dirty="0"/>
              <a:t> </a:t>
            </a:r>
          </a:p>
          <a:p>
            <a:r>
              <a:rPr lang="pl-PL" sz="2000" dirty="0"/>
              <a:t>Zakład Statystyki i Badań Operacyjnych, Instytut Nauk Ekonomicznych, Uniwersytet Wrocławski, elzbieta.stanczyk@uwr.edu.pl</a:t>
            </a:r>
          </a:p>
          <a:p>
            <a:endParaRPr lang="pl-PL" sz="2000" dirty="0"/>
          </a:p>
          <a:p>
            <a:r>
              <a:rPr lang="pl-PL" sz="2000" dirty="0"/>
              <a:t>Urząd Statystyczny we Wrocławiu, e.stanczyk@stat.gov.pl</a:t>
            </a:r>
          </a:p>
          <a:p>
            <a:endParaRPr lang="pl-PL" sz="2000" dirty="0"/>
          </a:p>
        </p:txBody>
      </p:sp>
      <p:cxnSp>
        <p:nvCxnSpPr>
          <p:cNvPr id="8" name="Łącznik prosty 7"/>
          <p:cNvCxnSpPr/>
          <p:nvPr/>
        </p:nvCxnSpPr>
        <p:spPr>
          <a:xfrm>
            <a:off x="138791" y="4544160"/>
            <a:ext cx="199585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4CF4D4A7-7BD4-A358-186D-227892CF76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8659" y="-1"/>
            <a:ext cx="2976545" cy="762641"/>
          </a:xfrm>
          <a:prstGeom prst="rect">
            <a:avLst/>
          </a:prstGeom>
        </p:spPr>
      </p:pic>
      <p:sp>
        <p:nvSpPr>
          <p:cNvPr id="11" name="Symbol zastępczy tekstu 5">
            <a:extLst>
              <a:ext uri="{FF2B5EF4-FFF2-40B4-BE49-F238E27FC236}">
                <a16:creationId xmlns:a16="http://schemas.microsoft.com/office/drawing/2014/main" id="{CCF7A878-0CE6-DD4C-3FE0-D0DDF4610125}"/>
              </a:ext>
            </a:extLst>
          </p:cNvPr>
          <p:cNvSpPr txBox="1">
            <a:spLocks/>
          </p:cNvSpPr>
          <p:nvPr/>
        </p:nvSpPr>
        <p:spPr>
          <a:xfrm>
            <a:off x="356190" y="6481124"/>
            <a:ext cx="8156125" cy="23676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400" dirty="0"/>
              <a:t>3 kwietnia 2024 r. Wrocław</a:t>
            </a:r>
          </a:p>
          <a:p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3635708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Fira Sans"/>
        <a:ea typeface=""/>
        <a:cs typeface=""/>
      </a:majorFont>
      <a:minorFont>
        <a:latin typeface="Fira Sans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5A42AEC-26A6-4FE5-84FC-7E961C0B4801}" vid="{E96E9ED6-250C-4141-815D-27B89C7361E1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szablon - szary</Template>
  <TotalTime>5270</TotalTime>
  <Words>5312</Words>
  <Application>Microsoft Office PowerPoint</Application>
  <PresentationFormat>Pokaz na ekranie (4:3)</PresentationFormat>
  <Paragraphs>442</Paragraphs>
  <Slides>44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54" baseType="lpstr">
      <vt:lpstr>Arial</vt:lpstr>
      <vt:lpstr>Calibri</vt:lpstr>
      <vt:lpstr>Cambria Math</vt:lpstr>
      <vt:lpstr>Fira Sans</vt:lpstr>
      <vt:lpstr>Myriad Pro</vt:lpstr>
      <vt:lpstr>MyriadPro-Bold</vt:lpstr>
      <vt:lpstr>MyriadPro-It</vt:lpstr>
      <vt:lpstr>MyriadPro-Regular</vt:lpstr>
      <vt:lpstr>Times New Roman</vt:lpstr>
      <vt:lpstr>Motyw pakietu Office</vt:lpstr>
      <vt:lpstr>JAKIE WARUNKI SPRZYJAJĄ OSIĄGANIU SUKCESU PRZEZ PRZEDSIĘBIORSTWA?  JAK SPECYFIKA OTOCZENIA LOKALNEGO  I INSTYTUCJONALNEGO WPŁYWA NA FUNKCJONOWANIE I ROZWÓJ PRZEDSIĘBIORSTW?  Wybrane wyniki badań empirycznych</vt:lpstr>
      <vt:lpstr>PLAN PREZENTACJI </vt:lpstr>
      <vt:lpstr>WPROWADZENIE</vt:lpstr>
      <vt:lpstr>WPROWADZENIE. AUTORZY BADAŃ</vt:lpstr>
      <vt:lpstr>CEL BADAŃ</vt:lpstr>
      <vt:lpstr>ŹRÓDŁA DANYCH EMPIRYCZNYCH </vt:lpstr>
      <vt:lpstr>NARZĘDZIA BADAWCZE</vt:lpstr>
      <vt:lpstr>PODMIOT BADANIA</vt:lpstr>
      <vt:lpstr>PRZEDMIOT BADANIA</vt:lpstr>
      <vt:lpstr>METODY ANALIZY DANYCH</vt:lpstr>
      <vt:lpstr>METODY ANALIZY DANYCH. MIARY SUKCESU</vt:lpstr>
      <vt:lpstr>METODY ANALIZY DANYCH. MIARA AGREGATOWA SUKCESU</vt:lpstr>
      <vt:lpstr>METODY ANALIZY DANYCH. MIARA AGREGATOWA SUKCESU</vt:lpstr>
      <vt:lpstr>ZMIENNE NIEZALEŻNE. WEWNĘTRZNE DETERMINANTY SUKCESU MAŁYCH I ŚREDNICH PRZEDSIĘBIORSTW </vt:lpstr>
      <vt:lpstr>ZMIENNE NIEZALEŻNE. CZYNNIKI OTOCZENIA LOKALNEGO, INSTYTUCJONALNEGO ORAZ WSPARCIA ZEWNĘTRZNEGO</vt:lpstr>
      <vt:lpstr>WSKAŹNIKI FINANSOWE</vt:lpstr>
      <vt:lpstr>METODY ANALIZY DANYCH. DRZEWA REGRESYJNE</vt:lpstr>
      <vt:lpstr>WYBRANE WYNIKI.  SUBIEKTYWNA OCENA DZIAŁALNOŚCI GOSPODARCZEJ</vt:lpstr>
      <vt:lpstr>WYBRANE WYNIKI.  SUBIEKTYWNA OCENA DZIAŁALNOŚCI GOSPODARCZEJ</vt:lpstr>
      <vt:lpstr>WYBRANE WYNIKI. MIARA SUKCESU  WEDŁUG KLAS WIELKOŚCI I RYNKU</vt:lpstr>
      <vt:lpstr>WYBRANE WYNIKI. OTOCZENIE LOKALNE</vt:lpstr>
      <vt:lpstr>WYBRANE WYNIKI. OTOCZENIE LOKALNE W WYMIARZE INFRASTRUKTURALNYM</vt:lpstr>
      <vt:lpstr>WYBRANE WYNIKI.  ZASOBY LUDZKIE. LOKALNY RYNEK ZBYTU</vt:lpstr>
      <vt:lpstr>WYBRANE WYNIKI. PRZYCHYLNOŚĆ SPOŁECZNOŚCI LOKALNEJ. ADMINISTRACJA PUBLICZNA</vt:lpstr>
      <vt:lpstr>WYBRANE WYNIKI. UWARUNKOWANIA WEWNĘTRZNE SUKCESU PRZEDSIĘBIORSTW SEKTORA MŚP </vt:lpstr>
      <vt:lpstr>WYBRANE WYNIKI. UWARUNKOWANIA WEWNĘTRZNE SUKCESU PRZEDSIĘBIORSTW SEKTORA MŚP </vt:lpstr>
      <vt:lpstr>ZASTOSOWANIE DRZEW REGRESYJNYCH W ANALIZIE DETERMINANT SUKCESU PRZEDSIĘBIORSTW </vt:lpstr>
      <vt:lpstr>ZASTOSOWANIE DRZEW REGRESYJNYCH W ANALIZIE DETERMINANT SUKCESU PRZEDSIĘBIORSTW. MODEL 1</vt:lpstr>
      <vt:lpstr>ZASTOSOWANIE DRZEW REGRESYJNYCH W ANALIZIE DETERMINANT SUKCESU PRZEDSIĘBIORSTW. MODEL 1 cd</vt:lpstr>
      <vt:lpstr>ZASTOSOWANIE DRZEW REGRESYJNYCH W ANALIZIE DETERMINANT SUKCESU PRZEDSIĘBIORSTW. MODEL 1 cd</vt:lpstr>
      <vt:lpstr>Prezentacja programu PowerPoint</vt:lpstr>
      <vt:lpstr>ZASTOSOWANIE DRZEW REGRESYJNYCH W ANALIZIE DETERMINANT SUKCESU PRZEDSIĘBIORSTW. MODEL 2 cd </vt:lpstr>
      <vt:lpstr>ZASTOSOWANIE DRZEW REGRESYJNYCH W ANALIZIE DETERMINANT SUKCESU MAŁYCH I ŚREDNICH PRZEDSIĘBIORSTW. MODEL 3</vt:lpstr>
      <vt:lpstr>ZASTOSOWANIE DRZEW REGRESYJNYCH W ANALIZIE DETERMINANT SUKCESU. MODEL 4</vt:lpstr>
      <vt:lpstr>ZASTOSOWANIE DRZEW REGRESYJNYCH W ANALIZIE DETERMINANT SUKCESU. MODEL 4 cd</vt:lpstr>
      <vt:lpstr>DETERMINANTY ROZWOJU I SUKCESU PRZEDSIĘBIORSTW – OTOCZENIE LOKALNE. PYTANIA OTWARTE</vt:lpstr>
      <vt:lpstr>DETERMINANTY ROZWOJU I SUKCESU PRZEDSIĘBIORSTW – OTOCZENIE LOKALNE. PYTANIA OTWARTE</vt:lpstr>
      <vt:lpstr>DETERMINANTY ROZWOJU I SUKCESU PRZEDSIĘBIORSTW – OTOCZENIE LOKALNE. PYTANIA OTWARTE</vt:lpstr>
      <vt:lpstr>DETERMINANTY ROZWOJU I SUKCESU PRZEDSIĘBIORSTW – OTOCZENIE LOKALNE. PYTANIA OTWARTE</vt:lpstr>
      <vt:lpstr>DETERMINANTY ROZWOJU I SUKCESU PRZEDSIĘBIORSTW – OTOCZENIE LOKALNE. PYTANIA OTWARTE</vt:lpstr>
      <vt:lpstr>PODSUMOWANIE</vt:lpstr>
      <vt:lpstr>PODSUMOWANIE cd</vt:lpstr>
      <vt:lpstr>PODSUMOWANIE cd</vt:lpstr>
      <vt:lpstr>DZIĘKUJĘ BARDZO ZA UWAGĘ!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Statystyczny obraz firm rodzinnych  w świetle opinii przedsiębiorców.  Wybrane cechy wyróżniające firmy  rodzinne na tle pozostałych przedsiębiorstw</dc:title>
  <dc:creator>Stańczyk Elżbieta</dc:creator>
  <cp:lastModifiedBy>elzbieta.stanczyk2@outlook.com</cp:lastModifiedBy>
  <cp:revision>266</cp:revision>
  <dcterms:created xsi:type="dcterms:W3CDTF">2019-02-05T09:35:23Z</dcterms:created>
  <dcterms:modified xsi:type="dcterms:W3CDTF">2024-04-03T10:43:30Z</dcterms:modified>
</cp:coreProperties>
</file>